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5"/>
  </p:notesMasterIdLst>
  <p:sldIdLst>
    <p:sldId id="256" r:id="rId2"/>
    <p:sldId id="398" r:id="rId3"/>
    <p:sldId id="399" r:id="rId4"/>
    <p:sldId id="400" r:id="rId5"/>
    <p:sldId id="266" r:id="rId6"/>
    <p:sldId id="267" r:id="rId7"/>
    <p:sldId id="447" r:id="rId8"/>
    <p:sldId id="448" r:id="rId9"/>
    <p:sldId id="269" r:id="rId10"/>
    <p:sldId id="444" r:id="rId11"/>
    <p:sldId id="446" r:id="rId12"/>
    <p:sldId id="442" r:id="rId13"/>
    <p:sldId id="412" r:id="rId14"/>
    <p:sldId id="271" r:id="rId15"/>
    <p:sldId id="443" r:id="rId16"/>
    <p:sldId id="423" r:id="rId17"/>
    <p:sldId id="427" r:id="rId18"/>
    <p:sldId id="428" r:id="rId19"/>
    <p:sldId id="430" r:id="rId20"/>
    <p:sldId id="441" r:id="rId21"/>
    <p:sldId id="268" r:id="rId22"/>
    <p:sldId id="429" r:id="rId23"/>
    <p:sldId id="431" r:id="rId24"/>
    <p:sldId id="432" r:id="rId25"/>
    <p:sldId id="433" r:id="rId26"/>
    <p:sldId id="434" r:id="rId27"/>
    <p:sldId id="435" r:id="rId28"/>
    <p:sldId id="436" r:id="rId29"/>
    <p:sldId id="437" r:id="rId30"/>
    <p:sldId id="280" r:id="rId31"/>
    <p:sldId id="284" r:id="rId32"/>
    <p:sldId id="440" r:id="rId33"/>
    <p:sldId id="379" r:id="rId3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67"/>
    <p:restoredTop sz="84257"/>
  </p:normalViewPr>
  <p:slideViewPr>
    <p:cSldViewPr>
      <p:cViewPr varScale="1">
        <p:scale>
          <a:sx n="102" d="100"/>
          <a:sy n="102" d="100"/>
        </p:scale>
        <p:origin x="171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23.png>
</file>

<file path=ppt/media/image24.png>
</file>

<file path=ppt/media/image25.tiff>
</file>

<file path=ppt/media/image26.tiff>
</file>

<file path=ppt/media/image27.tiff>
</file>

<file path=ppt/media/image28.tiff>
</file>

<file path=ppt/media/image29.tif>
</file>

<file path=ppt/media/image3.tif>
</file>

<file path=ppt/media/image30.tif>
</file>

<file path=ppt/media/image31.tiff>
</file>

<file path=ppt/media/image33.tiff>
</file>

<file path=ppt/media/image34.tiff>
</file>

<file path=ppt/media/image35.tiff>
</file>

<file path=ppt/media/image36.tiff>
</file>

<file path=ppt/media/image37.tiff>
</file>

<file path=ppt/media/image38.tif>
</file>

<file path=ppt/media/image39.tif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gif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EF22F43B-0EF5-0D4B-9BE5-A7B5D3F99B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1808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0" name="Shape 24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- reluctant to pursue real research interests, not respectable</a:t>
            </a:r>
          </a:p>
          <a:p>
            <a:r>
              <a:t>- so built lots of models: lamprey swimming, working memory, path integration in the rat, neural integrator for eye control, various decision circuits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428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15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effectLst/>
                <a:latin typeface="Helvetica" pitchFamily="2" charset="0"/>
              </a:rPr>
              <a:t>(a) The path and</a:t>
            </a:r>
          </a:p>
          <a:p>
            <a:r>
              <a:rPr lang="en-CA" dirty="0">
                <a:effectLst/>
                <a:latin typeface="Helvetica" pitchFamily="2" charset="0"/>
              </a:rPr>
              <a:t>items along it (marked by coloured shapes). The ‘x’ markers</a:t>
            </a:r>
          </a:p>
          <a:p>
            <a:r>
              <a:rPr lang="en-CA" dirty="0">
                <a:effectLst/>
                <a:latin typeface="Helvetica" pitchFamily="2" charset="0"/>
              </a:rPr>
              <a:t>indicate recalled item locations at the end of the simulation.</a:t>
            </a:r>
          </a:p>
          <a:p>
            <a:r>
              <a:rPr lang="en-CA" dirty="0">
                <a:effectLst/>
                <a:latin typeface="Helvetica" pitchFamily="2" charset="0"/>
              </a:rPr>
              <a:t>(b) The error in recollection of the item locations as SSPs over</a:t>
            </a:r>
          </a:p>
          <a:p>
            <a:r>
              <a:rPr lang="en-CA" dirty="0">
                <a:effectLst/>
                <a:latin typeface="Helvetica" pitchFamily="2" charset="0"/>
              </a:rPr>
              <a:t>time, where the error is equal to the absolute value of the difference</a:t>
            </a:r>
          </a:p>
          <a:p>
            <a:r>
              <a:rPr lang="en-CA" dirty="0">
                <a:effectLst/>
                <a:latin typeface="Helvetica" pitchFamily="2" charset="0"/>
              </a:rPr>
              <a:t>between one and the similarity of the recalled vector</a:t>
            </a:r>
          </a:p>
          <a:p>
            <a:r>
              <a:rPr lang="en-CA" dirty="0">
                <a:effectLst/>
                <a:latin typeface="Helvetica" pitchFamily="2" charset="0"/>
              </a:rPr>
              <a:t>to the true vector. The markers on the time axis show when</a:t>
            </a:r>
          </a:p>
          <a:p>
            <a:r>
              <a:rPr lang="en-CA" dirty="0">
                <a:effectLst/>
                <a:latin typeface="Helvetica" pitchFamily="2" charset="0"/>
              </a:rPr>
              <a:t>the items appeared along the path. (c) Error in the model’s</a:t>
            </a:r>
          </a:p>
          <a:p>
            <a:r>
              <a:rPr lang="en-CA" dirty="0">
                <a:effectLst/>
                <a:latin typeface="Helvetica" pitchFamily="2" charset="0"/>
              </a:rPr>
              <a:t>estimate of the vector between items and self-position.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524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8622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55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509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0018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8118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9407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46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Clifford torus: preserves Euclidean geometry. This is a generalization to any number of dimensions of the torus (usually just 4D); ‘proper’ cartesian product of circles (not a 3 torus)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7046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226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f8f6308962_0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f8f6308962_0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f8f6308962_0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f8f6308962_0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0623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201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Keep diagram on this slide, and explain the different methods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585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84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577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28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9254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2F43B-0EF5-0D4B-9BE5-A7B5D3F99BB7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620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7E8F35-D2E7-3043-9951-4F7B8F22CF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51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56C32B-C045-CD4E-8136-476666B329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334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E1A5FF-73DC-7745-B7E6-27D3F8774E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68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97BF41-5592-8A42-A89E-5AA4162E76F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53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4128870153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914670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049957-C283-6243-B5FE-32ED23170EE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810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C52D33-FADE-0E4F-ACC7-0C8BEDA730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61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427C83-2124-2B4D-832D-57AFEEC2251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70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F2B1E0-A64E-9D43-B466-34525D4FED3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707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88F182-9B1C-8E4D-8D8E-6D56060B30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093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B78EAB-B378-1742-88EB-92F2DB0AA0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8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707F7-AAC2-094D-B552-7C34538695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51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4B1B9-68C1-4E48-A924-5A43D978B2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22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cs typeface="+mn-cs"/>
              </a:defRPr>
            </a:lvl1pPr>
          </a:lstStyle>
          <a:p>
            <a:pPr>
              <a:defRPr/>
            </a:pPr>
            <a:fld id="{4AB4402F-C94F-7344-8821-339923496C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"/><Relationship Id="rId2" Type="http://schemas.openxmlformats.org/officeDocument/2006/relationships/image" Target="../media/image29.tif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2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"/><Relationship Id="rId2" Type="http://schemas.openxmlformats.org/officeDocument/2006/relationships/image" Target="../media/image38.tif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6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0.png"/><Relationship Id="rId11" Type="http://schemas.openxmlformats.org/officeDocument/2006/relationships/image" Target="../media/image65.png"/><Relationship Id="rId5" Type="http://schemas.openxmlformats.org/officeDocument/2006/relationships/image" Target="../media/image59.png"/><Relationship Id="rId10" Type="http://schemas.openxmlformats.org/officeDocument/2006/relationships/image" Target="../media/image64.png"/><Relationship Id="rId4" Type="http://schemas.openxmlformats.org/officeDocument/2006/relationships/image" Target="../media/image58.png"/><Relationship Id="rId9" Type="http://schemas.openxmlformats.org/officeDocument/2006/relationships/image" Target="../media/image6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build-a-brain.ce1.flattened.png" descr="build-a-brain.ce1.flattened.png"/>
          <p:cNvPicPr>
            <a:picLocks noChangeAspect="1"/>
          </p:cNvPicPr>
          <p:nvPr/>
        </p:nvPicPr>
        <p:blipFill>
          <a:blip r:embed="rId3"/>
          <a:srcRect l="6150" t="6268" r="14065" b="23849"/>
          <a:stretch>
            <a:fillRect/>
          </a:stretch>
        </p:blipFill>
        <p:spPr>
          <a:xfrm flipH="1">
            <a:off x="6411204" y="-453669"/>
            <a:ext cx="4015566" cy="45510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6" h="21584" extrusionOk="0">
                <a:moveTo>
                  <a:pt x="19805" y="4"/>
                </a:moveTo>
                <a:lnTo>
                  <a:pt x="19730" y="14"/>
                </a:lnTo>
                <a:lnTo>
                  <a:pt x="19805" y="42"/>
                </a:lnTo>
                <a:cubicBezTo>
                  <a:pt x="19850" y="58"/>
                  <a:pt x="19877" y="85"/>
                  <a:pt x="19874" y="110"/>
                </a:cubicBezTo>
                <a:cubicBezTo>
                  <a:pt x="19871" y="133"/>
                  <a:pt x="19873" y="161"/>
                  <a:pt x="19877" y="174"/>
                </a:cubicBezTo>
                <a:cubicBezTo>
                  <a:pt x="19881" y="187"/>
                  <a:pt x="19889" y="157"/>
                  <a:pt x="19895" y="108"/>
                </a:cubicBezTo>
                <a:cubicBezTo>
                  <a:pt x="19907" y="0"/>
                  <a:pt x="19901" y="-7"/>
                  <a:pt x="19805" y="4"/>
                </a:cubicBezTo>
                <a:close/>
                <a:moveTo>
                  <a:pt x="8679" y="2871"/>
                </a:moveTo>
                <a:cubicBezTo>
                  <a:pt x="8575" y="2865"/>
                  <a:pt x="8538" y="2874"/>
                  <a:pt x="8487" y="2916"/>
                </a:cubicBezTo>
                <a:cubicBezTo>
                  <a:pt x="8453" y="2945"/>
                  <a:pt x="8424" y="2985"/>
                  <a:pt x="8424" y="3006"/>
                </a:cubicBezTo>
                <a:cubicBezTo>
                  <a:pt x="8424" y="3027"/>
                  <a:pt x="8411" y="3055"/>
                  <a:pt x="8395" y="3070"/>
                </a:cubicBezTo>
                <a:cubicBezTo>
                  <a:pt x="8377" y="3085"/>
                  <a:pt x="8373" y="3113"/>
                  <a:pt x="8386" y="3138"/>
                </a:cubicBezTo>
                <a:cubicBezTo>
                  <a:pt x="8397" y="3162"/>
                  <a:pt x="8403" y="3194"/>
                  <a:pt x="8401" y="3210"/>
                </a:cubicBezTo>
                <a:cubicBezTo>
                  <a:pt x="8398" y="3226"/>
                  <a:pt x="8416" y="3264"/>
                  <a:pt x="8439" y="3296"/>
                </a:cubicBezTo>
                <a:cubicBezTo>
                  <a:pt x="8481" y="3352"/>
                  <a:pt x="8479" y="3358"/>
                  <a:pt x="8402" y="3426"/>
                </a:cubicBezTo>
                <a:cubicBezTo>
                  <a:pt x="8357" y="3465"/>
                  <a:pt x="8296" y="3496"/>
                  <a:pt x="8260" y="3496"/>
                </a:cubicBezTo>
                <a:cubicBezTo>
                  <a:pt x="8194" y="3496"/>
                  <a:pt x="8065" y="3605"/>
                  <a:pt x="7903" y="3800"/>
                </a:cubicBezTo>
                <a:cubicBezTo>
                  <a:pt x="7781" y="3947"/>
                  <a:pt x="7799" y="4056"/>
                  <a:pt x="7945" y="4056"/>
                </a:cubicBezTo>
                <a:cubicBezTo>
                  <a:pt x="8067" y="4056"/>
                  <a:pt x="8112" y="4096"/>
                  <a:pt x="8096" y="4191"/>
                </a:cubicBezTo>
                <a:cubicBezTo>
                  <a:pt x="8067" y="4351"/>
                  <a:pt x="8019" y="4463"/>
                  <a:pt x="7957" y="4516"/>
                </a:cubicBezTo>
                <a:cubicBezTo>
                  <a:pt x="7923" y="4545"/>
                  <a:pt x="7903" y="4579"/>
                  <a:pt x="7912" y="4592"/>
                </a:cubicBezTo>
                <a:cubicBezTo>
                  <a:pt x="7921" y="4604"/>
                  <a:pt x="7882" y="4633"/>
                  <a:pt x="7825" y="4655"/>
                </a:cubicBezTo>
                <a:cubicBezTo>
                  <a:pt x="7704" y="4703"/>
                  <a:pt x="7503" y="4897"/>
                  <a:pt x="7414" y="5052"/>
                </a:cubicBezTo>
                <a:cubicBezTo>
                  <a:pt x="7380" y="5113"/>
                  <a:pt x="7326" y="5250"/>
                  <a:pt x="7295" y="5358"/>
                </a:cubicBezTo>
                <a:cubicBezTo>
                  <a:pt x="7218" y="5622"/>
                  <a:pt x="7177" y="5687"/>
                  <a:pt x="7090" y="5687"/>
                </a:cubicBezTo>
                <a:cubicBezTo>
                  <a:pt x="7009" y="5687"/>
                  <a:pt x="6924" y="5747"/>
                  <a:pt x="6924" y="5804"/>
                </a:cubicBezTo>
                <a:cubicBezTo>
                  <a:pt x="6924" y="5826"/>
                  <a:pt x="6949" y="5872"/>
                  <a:pt x="6979" y="5906"/>
                </a:cubicBezTo>
                <a:cubicBezTo>
                  <a:pt x="7020" y="5952"/>
                  <a:pt x="7025" y="5969"/>
                  <a:pt x="6999" y="5976"/>
                </a:cubicBezTo>
                <a:cubicBezTo>
                  <a:pt x="6416" y="6136"/>
                  <a:pt x="5662" y="6384"/>
                  <a:pt x="5397" y="6503"/>
                </a:cubicBezTo>
                <a:cubicBezTo>
                  <a:pt x="5053" y="6656"/>
                  <a:pt x="4739" y="6867"/>
                  <a:pt x="4373" y="7187"/>
                </a:cubicBezTo>
                <a:cubicBezTo>
                  <a:pt x="4163" y="7370"/>
                  <a:pt x="3992" y="7502"/>
                  <a:pt x="3975" y="7493"/>
                </a:cubicBezTo>
                <a:cubicBezTo>
                  <a:pt x="3958" y="7483"/>
                  <a:pt x="3953" y="7449"/>
                  <a:pt x="3963" y="7407"/>
                </a:cubicBezTo>
                <a:cubicBezTo>
                  <a:pt x="3974" y="7364"/>
                  <a:pt x="3968" y="7314"/>
                  <a:pt x="3947" y="7279"/>
                </a:cubicBezTo>
                <a:cubicBezTo>
                  <a:pt x="3906" y="7212"/>
                  <a:pt x="3719" y="7109"/>
                  <a:pt x="3636" y="7109"/>
                </a:cubicBezTo>
                <a:cubicBezTo>
                  <a:pt x="3552" y="7109"/>
                  <a:pt x="3399" y="7186"/>
                  <a:pt x="3288" y="7282"/>
                </a:cubicBezTo>
                <a:cubicBezTo>
                  <a:pt x="3204" y="7356"/>
                  <a:pt x="3184" y="7363"/>
                  <a:pt x="3123" y="7343"/>
                </a:cubicBezTo>
                <a:cubicBezTo>
                  <a:pt x="3060" y="7322"/>
                  <a:pt x="3055" y="7324"/>
                  <a:pt x="3055" y="7384"/>
                </a:cubicBezTo>
                <a:cubicBezTo>
                  <a:pt x="3055" y="7475"/>
                  <a:pt x="3014" y="7501"/>
                  <a:pt x="2887" y="7489"/>
                </a:cubicBezTo>
                <a:cubicBezTo>
                  <a:pt x="2635" y="7463"/>
                  <a:pt x="2263" y="7733"/>
                  <a:pt x="2122" y="8044"/>
                </a:cubicBezTo>
                <a:cubicBezTo>
                  <a:pt x="2084" y="8128"/>
                  <a:pt x="2055" y="8210"/>
                  <a:pt x="2055" y="8226"/>
                </a:cubicBezTo>
                <a:cubicBezTo>
                  <a:pt x="2055" y="8242"/>
                  <a:pt x="2039" y="8277"/>
                  <a:pt x="2022" y="8305"/>
                </a:cubicBezTo>
                <a:cubicBezTo>
                  <a:pt x="2005" y="8333"/>
                  <a:pt x="1989" y="8366"/>
                  <a:pt x="1986" y="8379"/>
                </a:cubicBezTo>
                <a:cubicBezTo>
                  <a:pt x="1979" y="8417"/>
                  <a:pt x="1895" y="8744"/>
                  <a:pt x="1870" y="8833"/>
                </a:cubicBezTo>
                <a:cubicBezTo>
                  <a:pt x="1857" y="8878"/>
                  <a:pt x="1839" y="8979"/>
                  <a:pt x="1829" y="9056"/>
                </a:cubicBezTo>
                <a:cubicBezTo>
                  <a:pt x="1802" y="9275"/>
                  <a:pt x="1765" y="9376"/>
                  <a:pt x="1686" y="9451"/>
                </a:cubicBezTo>
                <a:cubicBezTo>
                  <a:pt x="1645" y="9490"/>
                  <a:pt x="1605" y="9544"/>
                  <a:pt x="1596" y="9572"/>
                </a:cubicBezTo>
                <a:cubicBezTo>
                  <a:pt x="1587" y="9599"/>
                  <a:pt x="1510" y="9672"/>
                  <a:pt x="1427" y="9733"/>
                </a:cubicBezTo>
                <a:cubicBezTo>
                  <a:pt x="1227" y="9881"/>
                  <a:pt x="1191" y="9925"/>
                  <a:pt x="1170" y="10035"/>
                </a:cubicBezTo>
                <a:cubicBezTo>
                  <a:pt x="1161" y="10086"/>
                  <a:pt x="1138" y="10143"/>
                  <a:pt x="1119" y="10162"/>
                </a:cubicBezTo>
                <a:cubicBezTo>
                  <a:pt x="1069" y="10214"/>
                  <a:pt x="1048" y="10296"/>
                  <a:pt x="1079" y="10313"/>
                </a:cubicBezTo>
                <a:cubicBezTo>
                  <a:pt x="1094" y="10321"/>
                  <a:pt x="1106" y="10349"/>
                  <a:pt x="1106" y="10372"/>
                </a:cubicBezTo>
                <a:cubicBezTo>
                  <a:pt x="1106" y="10396"/>
                  <a:pt x="1136" y="10447"/>
                  <a:pt x="1173" y="10486"/>
                </a:cubicBezTo>
                <a:cubicBezTo>
                  <a:pt x="1237" y="10554"/>
                  <a:pt x="1239" y="10560"/>
                  <a:pt x="1200" y="10627"/>
                </a:cubicBezTo>
                <a:cubicBezTo>
                  <a:pt x="1178" y="10665"/>
                  <a:pt x="1160" y="10723"/>
                  <a:pt x="1160" y="10755"/>
                </a:cubicBezTo>
                <a:cubicBezTo>
                  <a:pt x="1160" y="10851"/>
                  <a:pt x="1119" y="10913"/>
                  <a:pt x="950" y="11082"/>
                </a:cubicBezTo>
                <a:cubicBezTo>
                  <a:pt x="662" y="11370"/>
                  <a:pt x="575" y="11534"/>
                  <a:pt x="508" y="11910"/>
                </a:cubicBezTo>
                <a:cubicBezTo>
                  <a:pt x="470" y="12127"/>
                  <a:pt x="385" y="12308"/>
                  <a:pt x="245" y="12473"/>
                </a:cubicBezTo>
                <a:lnTo>
                  <a:pt x="122" y="12616"/>
                </a:lnTo>
                <a:lnTo>
                  <a:pt x="90" y="13389"/>
                </a:lnTo>
                <a:cubicBezTo>
                  <a:pt x="71" y="13813"/>
                  <a:pt x="44" y="14213"/>
                  <a:pt x="28" y="14277"/>
                </a:cubicBezTo>
                <a:cubicBezTo>
                  <a:pt x="-41" y="14561"/>
                  <a:pt x="25" y="15133"/>
                  <a:pt x="158" y="15399"/>
                </a:cubicBezTo>
                <a:cubicBezTo>
                  <a:pt x="227" y="15536"/>
                  <a:pt x="486" y="15883"/>
                  <a:pt x="608" y="16001"/>
                </a:cubicBezTo>
                <a:cubicBezTo>
                  <a:pt x="662" y="16053"/>
                  <a:pt x="776" y="16222"/>
                  <a:pt x="864" y="16377"/>
                </a:cubicBezTo>
                <a:cubicBezTo>
                  <a:pt x="1035" y="16679"/>
                  <a:pt x="1118" y="16764"/>
                  <a:pt x="1345" y="16865"/>
                </a:cubicBezTo>
                <a:cubicBezTo>
                  <a:pt x="1476" y="16924"/>
                  <a:pt x="1475" y="16924"/>
                  <a:pt x="1432" y="16983"/>
                </a:cubicBezTo>
                <a:cubicBezTo>
                  <a:pt x="1395" y="17033"/>
                  <a:pt x="1394" y="17050"/>
                  <a:pt x="1423" y="17097"/>
                </a:cubicBezTo>
                <a:cubicBezTo>
                  <a:pt x="1442" y="17130"/>
                  <a:pt x="1484" y="17156"/>
                  <a:pt x="1524" y="17160"/>
                </a:cubicBezTo>
                <a:cubicBezTo>
                  <a:pt x="1572" y="17165"/>
                  <a:pt x="1593" y="17181"/>
                  <a:pt x="1593" y="17212"/>
                </a:cubicBezTo>
                <a:cubicBezTo>
                  <a:pt x="1593" y="17248"/>
                  <a:pt x="1558" y="17266"/>
                  <a:pt x="1415" y="17298"/>
                </a:cubicBezTo>
                <a:cubicBezTo>
                  <a:pt x="1317" y="17320"/>
                  <a:pt x="1221" y="17350"/>
                  <a:pt x="1202" y="17364"/>
                </a:cubicBezTo>
                <a:cubicBezTo>
                  <a:pt x="1146" y="17405"/>
                  <a:pt x="1059" y="17600"/>
                  <a:pt x="1052" y="17703"/>
                </a:cubicBezTo>
                <a:cubicBezTo>
                  <a:pt x="1048" y="17754"/>
                  <a:pt x="1031" y="17818"/>
                  <a:pt x="1015" y="17843"/>
                </a:cubicBezTo>
                <a:cubicBezTo>
                  <a:pt x="968" y="17915"/>
                  <a:pt x="927" y="18062"/>
                  <a:pt x="907" y="18223"/>
                </a:cubicBezTo>
                <a:cubicBezTo>
                  <a:pt x="897" y="18304"/>
                  <a:pt x="879" y="18375"/>
                  <a:pt x="867" y="18382"/>
                </a:cubicBezTo>
                <a:cubicBezTo>
                  <a:pt x="854" y="18389"/>
                  <a:pt x="843" y="18427"/>
                  <a:pt x="843" y="18468"/>
                </a:cubicBezTo>
                <a:cubicBezTo>
                  <a:pt x="842" y="18541"/>
                  <a:pt x="806" y="18648"/>
                  <a:pt x="741" y="18764"/>
                </a:cubicBezTo>
                <a:cubicBezTo>
                  <a:pt x="722" y="18800"/>
                  <a:pt x="716" y="18843"/>
                  <a:pt x="729" y="18873"/>
                </a:cubicBezTo>
                <a:cubicBezTo>
                  <a:pt x="755" y="18932"/>
                  <a:pt x="966" y="19138"/>
                  <a:pt x="1001" y="19138"/>
                </a:cubicBezTo>
                <a:cubicBezTo>
                  <a:pt x="1015" y="19138"/>
                  <a:pt x="1038" y="19158"/>
                  <a:pt x="1054" y="19184"/>
                </a:cubicBezTo>
                <a:cubicBezTo>
                  <a:pt x="1090" y="19244"/>
                  <a:pt x="1164" y="19244"/>
                  <a:pt x="1225" y="19184"/>
                </a:cubicBezTo>
                <a:cubicBezTo>
                  <a:pt x="1268" y="19142"/>
                  <a:pt x="1269" y="19130"/>
                  <a:pt x="1236" y="19073"/>
                </a:cubicBezTo>
                <a:cubicBezTo>
                  <a:pt x="1215" y="19038"/>
                  <a:pt x="1184" y="18998"/>
                  <a:pt x="1167" y="18985"/>
                </a:cubicBezTo>
                <a:cubicBezTo>
                  <a:pt x="1092" y="18929"/>
                  <a:pt x="1029" y="18770"/>
                  <a:pt x="1024" y="18624"/>
                </a:cubicBezTo>
                <a:cubicBezTo>
                  <a:pt x="1018" y="18492"/>
                  <a:pt x="1027" y="18460"/>
                  <a:pt x="1092" y="18373"/>
                </a:cubicBezTo>
                <a:cubicBezTo>
                  <a:pt x="1134" y="18318"/>
                  <a:pt x="1179" y="18277"/>
                  <a:pt x="1194" y="18281"/>
                </a:cubicBezTo>
                <a:cubicBezTo>
                  <a:pt x="1232" y="18293"/>
                  <a:pt x="1265" y="18413"/>
                  <a:pt x="1248" y="18475"/>
                </a:cubicBezTo>
                <a:cubicBezTo>
                  <a:pt x="1238" y="18508"/>
                  <a:pt x="1249" y="18530"/>
                  <a:pt x="1276" y="18539"/>
                </a:cubicBezTo>
                <a:cubicBezTo>
                  <a:pt x="1299" y="18547"/>
                  <a:pt x="1317" y="18575"/>
                  <a:pt x="1317" y="18602"/>
                </a:cubicBezTo>
                <a:cubicBezTo>
                  <a:pt x="1317" y="18666"/>
                  <a:pt x="1412" y="18831"/>
                  <a:pt x="1493" y="18907"/>
                </a:cubicBezTo>
                <a:cubicBezTo>
                  <a:pt x="1557" y="18968"/>
                  <a:pt x="1558" y="18970"/>
                  <a:pt x="1517" y="19077"/>
                </a:cubicBezTo>
                <a:cubicBezTo>
                  <a:pt x="1494" y="19136"/>
                  <a:pt x="1475" y="19246"/>
                  <a:pt x="1475" y="19319"/>
                </a:cubicBezTo>
                <a:cubicBezTo>
                  <a:pt x="1475" y="19392"/>
                  <a:pt x="1462" y="19494"/>
                  <a:pt x="1447" y="19545"/>
                </a:cubicBezTo>
                <a:cubicBezTo>
                  <a:pt x="1408" y="19677"/>
                  <a:pt x="1401" y="19795"/>
                  <a:pt x="1429" y="19844"/>
                </a:cubicBezTo>
                <a:cubicBezTo>
                  <a:pt x="1443" y="19870"/>
                  <a:pt x="1442" y="19896"/>
                  <a:pt x="1427" y="19913"/>
                </a:cubicBezTo>
                <a:cubicBezTo>
                  <a:pt x="1414" y="19928"/>
                  <a:pt x="1395" y="19979"/>
                  <a:pt x="1385" y="20026"/>
                </a:cubicBezTo>
                <a:cubicBezTo>
                  <a:pt x="1366" y="20121"/>
                  <a:pt x="1390" y="20140"/>
                  <a:pt x="1541" y="20140"/>
                </a:cubicBezTo>
                <a:cubicBezTo>
                  <a:pt x="1641" y="20140"/>
                  <a:pt x="1687" y="20181"/>
                  <a:pt x="1629" y="20219"/>
                </a:cubicBezTo>
                <a:cubicBezTo>
                  <a:pt x="1602" y="20237"/>
                  <a:pt x="1589" y="20292"/>
                  <a:pt x="1587" y="20400"/>
                </a:cubicBezTo>
                <a:cubicBezTo>
                  <a:pt x="1586" y="20486"/>
                  <a:pt x="1571" y="20577"/>
                  <a:pt x="1556" y="20603"/>
                </a:cubicBezTo>
                <a:cubicBezTo>
                  <a:pt x="1512" y="20675"/>
                  <a:pt x="1521" y="20764"/>
                  <a:pt x="1574" y="20779"/>
                </a:cubicBezTo>
                <a:cubicBezTo>
                  <a:pt x="1667" y="20805"/>
                  <a:pt x="2221" y="20769"/>
                  <a:pt x="2284" y="20732"/>
                </a:cubicBezTo>
                <a:cubicBezTo>
                  <a:pt x="2404" y="20663"/>
                  <a:pt x="2333" y="20559"/>
                  <a:pt x="2165" y="20559"/>
                </a:cubicBezTo>
                <a:cubicBezTo>
                  <a:pt x="2060" y="20559"/>
                  <a:pt x="1990" y="20487"/>
                  <a:pt x="2013" y="20403"/>
                </a:cubicBezTo>
                <a:cubicBezTo>
                  <a:pt x="2023" y="20367"/>
                  <a:pt x="2037" y="20306"/>
                  <a:pt x="2044" y="20268"/>
                </a:cubicBezTo>
                <a:cubicBezTo>
                  <a:pt x="2052" y="20229"/>
                  <a:pt x="2065" y="20183"/>
                  <a:pt x="2073" y="20163"/>
                </a:cubicBezTo>
                <a:cubicBezTo>
                  <a:pt x="2081" y="20144"/>
                  <a:pt x="2094" y="20081"/>
                  <a:pt x="2100" y="20023"/>
                </a:cubicBezTo>
                <a:cubicBezTo>
                  <a:pt x="2106" y="19965"/>
                  <a:pt x="2126" y="19866"/>
                  <a:pt x="2146" y="19802"/>
                </a:cubicBezTo>
                <a:cubicBezTo>
                  <a:pt x="2166" y="19738"/>
                  <a:pt x="2191" y="19586"/>
                  <a:pt x="2201" y="19465"/>
                </a:cubicBezTo>
                <a:cubicBezTo>
                  <a:pt x="2211" y="19343"/>
                  <a:pt x="2236" y="19210"/>
                  <a:pt x="2255" y="19168"/>
                </a:cubicBezTo>
                <a:cubicBezTo>
                  <a:pt x="2275" y="19127"/>
                  <a:pt x="2291" y="19062"/>
                  <a:pt x="2291" y="19025"/>
                </a:cubicBezTo>
                <a:cubicBezTo>
                  <a:pt x="2291" y="18988"/>
                  <a:pt x="2298" y="18953"/>
                  <a:pt x="2306" y="18946"/>
                </a:cubicBezTo>
                <a:cubicBezTo>
                  <a:pt x="2314" y="18939"/>
                  <a:pt x="2401" y="18970"/>
                  <a:pt x="2499" y="19015"/>
                </a:cubicBezTo>
                <a:lnTo>
                  <a:pt x="2677" y="19095"/>
                </a:lnTo>
                <a:lnTo>
                  <a:pt x="2653" y="19226"/>
                </a:lnTo>
                <a:cubicBezTo>
                  <a:pt x="2639" y="19300"/>
                  <a:pt x="2636" y="19497"/>
                  <a:pt x="2647" y="19674"/>
                </a:cubicBezTo>
                <a:cubicBezTo>
                  <a:pt x="2668" y="20028"/>
                  <a:pt x="2667" y="20747"/>
                  <a:pt x="2644" y="20915"/>
                </a:cubicBezTo>
                <a:cubicBezTo>
                  <a:pt x="2635" y="20976"/>
                  <a:pt x="2618" y="21031"/>
                  <a:pt x="2605" y="21038"/>
                </a:cubicBezTo>
                <a:cubicBezTo>
                  <a:pt x="2566" y="21059"/>
                  <a:pt x="2576" y="21164"/>
                  <a:pt x="2626" y="21238"/>
                </a:cubicBezTo>
                <a:cubicBezTo>
                  <a:pt x="2666" y="21298"/>
                  <a:pt x="2685" y="21306"/>
                  <a:pt x="2778" y="21300"/>
                </a:cubicBezTo>
                <a:cubicBezTo>
                  <a:pt x="2874" y="21294"/>
                  <a:pt x="2883" y="21287"/>
                  <a:pt x="2890" y="21223"/>
                </a:cubicBezTo>
                <a:cubicBezTo>
                  <a:pt x="2894" y="21185"/>
                  <a:pt x="2908" y="21133"/>
                  <a:pt x="2920" y="21107"/>
                </a:cubicBezTo>
                <a:cubicBezTo>
                  <a:pt x="2947" y="21052"/>
                  <a:pt x="3036" y="20543"/>
                  <a:pt x="3043" y="20408"/>
                </a:cubicBezTo>
                <a:cubicBezTo>
                  <a:pt x="3060" y="20044"/>
                  <a:pt x="3153" y="19654"/>
                  <a:pt x="3195" y="19766"/>
                </a:cubicBezTo>
                <a:cubicBezTo>
                  <a:pt x="3225" y="19846"/>
                  <a:pt x="3291" y="20111"/>
                  <a:pt x="3291" y="20153"/>
                </a:cubicBezTo>
                <a:cubicBezTo>
                  <a:pt x="3291" y="20178"/>
                  <a:pt x="3327" y="20307"/>
                  <a:pt x="3370" y="20440"/>
                </a:cubicBezTo>
                <a:cubicBezTo>
                  <a:pt x="3455" y="20702"/>
                  <a:pt x="3466" y="20803"/>
                  <a:pt x="3418" y="20897"/>
                </a:cubicBezTo>
                <a:cubicBezTo>
                  <a:pt x="3394" y="20942"/>
                  <a:pt x="3394" y="20963"/>
                  <a:pt x="3418" y="20984"/>
                </a:cubicBezTo>
                <a:cubicBezTo>
                  <a:pt x="3435" y="20999"/>
                  <a:pt x="3449" y="21040"/>
                  <a:pt x="3449" y="21075"/>
                </a:cubicBezTo>
                <a:cubicBezTo>
                  <a:pt x="3449" y="21110"/>
                  <a:pt x="3462" y="21146"/>
                  <a:pt x="3478" y="21155"/>
                </a:cubicBezTo>
                <a:cubicBezTo>
                  <a:pt x="3493" y="21163"/>
                  <a:pt x="3516" y="21196"/>
                  <a:pt x="3530" y="21227"/>
                </a:cubicBezTo>
                <a:cubicBezTo>
                  <a:pt x="3551" y="21277"/>
                  <a:pt x="3570" y="21284"/>
                  <a:pt x="3654" y="21278"/>
                </a:cubicBezTo>
                <a:lnTo>
                  <a:pt x="3753" y="21270"/>
                </a:lnTo>
                <a:lnTo>
                  <a:pt x="3759" y="21141"/>
                </a:lnTo>
                <a:cubicBezTo>
                  <a:pt x="3770" y="20932"/>
                  <a:pt x="3769" y="20867"/>
                  <a:pt x="3742" y="20525"/>
                </a:cubicBezTo>
                <a:cubicBezTo>
                  <a:pt x="3728" y="20345"/>
                  <a:pt x="3705" y="20151"/>
                  <a:pt x="3690" y="20093"/>
                </a:cubicBezTo>
                <a:cubicBezTo>
                  <a:pt x="3671" y="20021"/>
                  <a:pt x="3672" y="19909"/>
                  <a:pt x="3691" y="19735"/>
                </a:cubicBezTo>
                <a:cubicBezTo>
                  <a:pt x="3712" y="19545"/>
                  <a:pt x="3711" y="19438"/>
                  <a:pt x="3687" y="19307"/>
                </a:cubicBezTo>
                <a:cubicBezTo>
                  <a:pt x="3668" y="19205"/>
                  <a:pt x="3664" y="19123"/>
                  <a:pt x="3678" y="19111"/>
                </a:cubicBezTo>
                <a:cubicBezTo>
                  <a:pt x="3692" y="19099"/>
                  <a:pt x="3751" y="19118"/>
                  <a:pt x="3820" y="19156"/>
                </a:cubicBezTo>
                <a:cubicBezTo>
                  <a:pt x="3994" y="19253"/>
                  <a:pt x="4181" y="19309"/>
                  <a:pt x="4607" y="19386"/>
                </a:cubicBezTo>
                <a:cubicBezTo>
                  <a:pt x="4779" y="19418"/>
                  <a:pt x="4965" y="19427"/>
                  <a:pt x="5410" y="19428"/>
                </a:cubicBezTo>
                <a:cubicBezTo>
                  <a:pt x="5858" y="19428"/>
                  <a:pt x="6004" y="19437"/>
                  <a:pt x="6054" y="19462"/>
                </a:cubicBezTo>
                <a:cubicBezTo>
                  <a:pt x="6135" y="19503"/>
                  <a:pt x="6234" y="19525"/>
                  <a:pt x="6568" y="19578"/>
                </a:cubicBezTo>
                <a:cubicBezTo>
                  <a:pt x="6859" y="19625"/>
                  <a:pt x="7075" y="19621"/>
                  <a:pt x="7289" y="19565"/>
                </a:cubicBezTo>
                <a:cubicBezTo>
                  <a:pt x="7368" y="19544"/>
                  <a:pt x="7438" y="19536"/>
                  <a:pt x="7452" y="19548"/>
                </a:cubicBezTo>
                <a:cubicBezTo>
                  <a:pt x="7465" y="19560"/>
                  <a:pt x="7447" y="19689"/>
                  <a:pt x="7411" y="19848"/>
                </a:cubicBezTo>
                <a:cubicBezTo>
                  <a:pt x="7326" y="20222"/>
                  <a:pt x="7283" y="20351"/>
                  <a:pt x="7045" y="20940"/>
                </a:cubicBezTo>
                <a:cubicBezTo>
                  <a:pt x="6987" y="21083"/>
                  <a:pt x="6950" y="21222"/>
                  <a:pt x="6945" y="21311"/>
                </a:cubicBezTo>
                <a:lnTo>
                  <a:pt x="6937" y="21452"/>
                </a:lnTo>
                <a:lnTo>
                  <a:pt x="7042" y="21480"/>
                </a:lnTo>
                <a:cubicBezTo>
                  <a:pt x="7100" y="21496"/>
                  <a:pt x="7207" y="21525"/>
                  <a:pt x="7280" y="21545"/>
                </a:cubicBezTo>
                <a:cubicBezTo>
                  <a:pt x="7436" y="21588"/>
                  <a:pt x="7547" y="21593"/>
                  <a:pt x="7570" y="21561"/>
                </a:cubicBezTo>
                <a:cubicBezTo>
                  <a:pt x="7579" y="21548"/>
                  <a:pt x="7611" y="21539"/>
                  <a:pt x="7643" y="21538"/>
                </a:cubicBezTo>
                <a:cubicBezTo>
                  <a:pt x="7744" y="21538"/>
                  <a:pt x="7962" y="21431"/>
                  <a:pt x="8031" y="21349"/>
                </a:cubicBezTo>
                <a:cubicBezTo>
                  <a:pt x="8068" y="21305"/>
                  <a:pt x="8208" y="21092"/>
                  <a:pt x="8344" y="20874"/>
                </a:cubicBezTo>
                <a:cubicBezTo>
                  <a:pt x="8568" y="20513"/>
                  <a:pt x="8869" y="20073"/>
                  <a:pt x="9013" y="19895"/>
                </a:cubicBezTo>
                <a:cubicBezTo>
                  <a:pt x="9044" y="19856"/>
                  <a:pt x="9168" y="19701"/>
                  <a:pt x="9288" y="19551"/>
                </a:cubicBezTo>
                <a:cubicBezTo>
                  <a:pt x="9409" y="19400"/>
                  <a:pt x="9513" y="19277"/>
                  <a:pt x="9518" y="19277"/>
                </a:cubicBezTo>
                <a:cubicBezTo>
                  <a:pt x="9524" y="19277"/>
                  <a:pt x="9571" y="19295"/>
                  <a:pt x="9622" y="19316"/>
                </a:cubicBezTo>
                <a:cubicBezTo>
                  <a:pt x="9740" y="19367"/>
                  <a:pt x="9774" y="19337"/>
                  <a:pt x="9677" y="19269"/>
                </a:cubicBezTo>
                <a:cubicBezTo>
                  <a:pt x="9610" y="19222"/>
                  <a:pt x="9605" y="19210"/>
                  <a:pt x="9634" y="19163"/>
                </a:cubicBezTo>
                <a:cubicBezTo>
                  <a:pt x="9665" y="19111"/>
                  <a:pt x="9667" y="19111"/>
                  <a:pt x="9720" y="19152"/>
                </a:cubicBezTo>
                <a:cubicBezTo>
                  <a:pt x="9775" y="19195"/>
                  <a:pt x="9775" y="19195"/>
                  <a:pt x="9759" y="19089"/>
                </a:cubicBezTo>
                <a:cubicBezTo>
                  <a:pt x="9744" y="18990"/>
                  <a:pt x="9752" y="18973"/>
                  <a:pt x="9856" y="18849"/>
                </a:cubicBezTo>
                <a:cubicBezTo>
                  <a:pt x="9989" y="18692"/>
                  <a:pt x="10228" y="18499"/>
                  <a:pt x="10266" y="18520"/>
                </a:cubicBezTo>
                <a:cubicBezTo>
                  <a:pt x="10282" y="18528"/>
                  <a:pt x="10286" y="18601"/>
                  <a:pt x="10276" y="18706"/>
                </a:cubicBezTo>
                <a:cubicBezTo>
                  <a:pt x="10254" y="18936"/>
                  <a:pt x="10287" y="19009"/>
                  <a:pt x="10417" y="19017"/>
                </a:cubicBezTo>
                <a:cubicBezTo>
                  <a:pt x="10544" y="19025"/>
                  <a:pt x="10558" y="19034"/>
                  <a:pt x="10541" y="19110"/>
                </a:cubicBezTo>
                <a:cubicBezTo>
                  <a:pt x="10516" y="19218"/>
                  <a:pt x="10672" y="19725"/>
                  <a:pt x="10784" y="19901"/>
                </a:cubicBezTo>
                <a:lnTo>
                  <a:pt x="10883" y="20057"/>
                </a:lnTo>
                <a:lnTo>
                  <a:pt x="10883" y="20354"/>
                </a:lnTo>
                <a:cubicBezTo>
                  <a:pt x="10882" y="20567"/>
                  <a:pt x="10872" y="20660"/>
                  <a:pt x="10847" y="20687"/>
                </a:cubicBezTo>
                <a:cubicBezTo>
                  <a:pt x="10828" y="20708"/>
                  <a:pt x="10803" y="20763"/>
                  <a:pt x="10795" y="20811"/>
                </a:cubicBezTo>
                <a:cubicBezTo>
                  <a:pt x="10782" y="20883"/>
                  <a:pt x="10769" y="20898"/>
                  <a:pt x="10708" y="20904"/>
                </a:cubicBezTo>
                <a:cubicBezTo>
                  <a:pt x="10557" y="20920"/>
                  <a:pt x="10567" y="21079"/>
                  <a:pt x="10720" y="21108"/>
                </a:cubicBezTo>
                <a:cubicBezTo>
                  <a:pt x="10768" y="21118"/>
                  <a:pt x="10835" y="21144"/>
                  <a:pt x="10869" y="21168"/>
                </a:cubicBezTo>
                <a:cubicBezTo>
                  <a:pt x="10940" y="21216"/>
                  <a:pt x="11019" y="21224"/>
                  <a:pt x="11122" y="21189"/>
                </a:cubicBezTo>
                <a:cubicBezTo>
                  <a:pt x="11177" y="21171"/>
                  <a:pt x="11186" y="21158"/>
                  <a:pt x="11167" y="21127"/>
                </a:cubicBezTo>
                <a:cubicBezTo>
                  <a:pt x="11149" y="21099"/>
                  <a:pt x="11157" y="21061"/>
                  <a:pt x="11194" y="21000"/>
                </a:cubicBezTo>
                <a:cubicBezTo>
                  <a:pt x="11232" y="20934"/>
                  <a:pt x="11238" y="20900"/>
                  <a:pt x="11218" y="20867"/>
                </a:cubicBezTo>
                <a:cubicBezTo>
                  <a:pt x="11198" y="20834"/>
                  <a:pt x="11205" y="20805"/>
                  <a:pt x="11245" y="20747"/>
                </a:cubicBezTo>
                <a:lnTo>
                  <a:pt x="11297" y="20669"/>
                </a:lnTo>
                <a:lnTo>
                  <a:pt x="11381" y="20740"/>
                </a:lnTo>
                <a:cubicBezTo>
                  <a:pt x="11427" y="20779"/>
                  <a:pt x="11506" y="20832"/>
                  <a:pt x="11557" y="20857"/>
                </a:cubicBezTo>
                <a:cubicBezTo>
                  <a:pt x="11650" y="20903"/>
                  <a:pt x="11651" y="20906"/>
                  <a:pt x="11618" y="21051"/>
                </a:cubicBezTo>
                <a:cubicBezTo>
                  <a:pt x="11608" y="21096"/>
                  <a:pt x="11621" y="21126"/>
                  <a:pt x="11666" y="21164"/>
                </a:cubicBezTo>
                <a:cubicBezTo>
                  <a:pt x="11720" y="21209"/>
                  <a:pt x="11749" y="21215"/>
                  <a:pt x="11896" y="21205"/>
                </a:cubicBezTo>
                <a:cubicBezTo>
                  <a:pt x="12041" y="21195"/>
                  <a:pt x="12075" y="21184"/>
                  <a:pt x="12146" y="21120"/>
                </a:cubicBezTo>
                <a:cubicBezTo>
                  <a:pt x="12220" y="21054"/>
                  <a:pt x="12223" y="21045"/>
                  <a:pt x="12182" y="21024"/>
                </a:cubicBezTo>
                <a:cubicBezTo>
                  <a:pt x="12156" y="21011"/>
                  <a:pt x="12137" y="20989"/>
                  <a:pt x="12137" y="20975"/>
                </a:cubicBezTo>
                <a:cubicBezTo>
                  <a:pt x="12137" y="20961"/>
                  <a:pt x="12095" y="20904"/>
                  <a:pt x="12044" y="20849"/>
                </a:cubicBezTo>
                <a:cubicBezTo>
                  <a:pt x="11993" y="20794"/>
                  <a:pt x="11951" y="20739"/>
                  <a:pt x="11951" y="20727"/>
                </a:cubicBezTo>
                <a:cubicBezTo>
                  <a:pt x="11951" y="20715"/>
                  <a:pt x="11934" y="20691"/>
                  <a:pt x="11913" y="20676"/>
                </a:cubicBezTo>
                <a:cubicBezTo>
                  <a:pt x="11891" y="20660"/>
                  <a:pt x="11872" y="20624"/>
                  <a:pt x="11872" y="20595"/>
                </a:cubicBezTo>
                <a:cubicBezTo>
                  <a:pt x="11872" y="20566"/>
                  <a:pt x="11855" y="20528"/>
                  <a:pt x="11832" y="20511"/>
                </a:cubicBezTo>
                <a:cubicBezTo>
                  <a:pt x="11809" y="20495"/>
                  <a:pt x="11772" y="20449"/>
                  <a:pt x="11750" y="20410"/>
                </a:cubicBezTo>
                <a:cubicBezTo>
                  <a:pt x="11727" y="20370"/>
                  <a:pt x="11663" y="20295"/>
                  <a:pt x="11606" y="20243"/>
                </a:cubicBezTo>
                <a:cubicBezTo>
                  <a:pt x="11522" y="20165"/>
                  <a:pt x="11501" y="20129"/>
                  <a:pt x="11496" y="20044"/>
                </a:cubicBezTo>
                <a:cubicBezTo>
                  <a:pt x="11492" y="19987"/>
                  <a:pt x="11480" y="19928"/>
                  <a:pt x="11470" y="19913"/>
                </a:cubicBezTo>
                <a:cubicBezTo>
                  <a:pt x="11422" y="19844"/>
                  <a:pt x="11434" y="19666"/>
                  <a:pt x="11506" y="19379"/>
                </a:cubicBezTo>
                <a:cubicBezTo>
                  <a:pt x="11593" y="19036"/>
                  <a:pt x="11602" y="18850"/>
                  <a:pt x="11542" y="18722"/>
                </a:cubicBezTo>
                <a:cubicBezTo>
                  <a:pt x="11498" y="18628"/>
                  <a:pt x="11459" y="18212"/>
                  <a:pt x="11488" y="18145"/>
                </a:cubicBezTo>
                <a:cubicBezTo>
                  <a:pt x="11504" y="18109"/>
                  <a:pt x="11516" y="18112"/>
                  <a:pt x="11593" y="18178"/>
                </a:cubicBezTo>
                <a:cubicBezTo>
                  <a:pt x="11641" y="18219"/>
                  <a:pt x="11697" y="18251"/>
                  <a:pt x="11717" y="18247"/>
                </a:cubicBezTo>
                <a:cubicBezTo>
                  <a:pt x="11769" y="18237"/>
                  <a:pt x="11763" y="18667"/>
                  <a:pt x="11708" y="18811"/>
                </a:cubicBezTo>
                <a:cubicBezTo>
                  <a:pt x="11663" y="18928"/>
                  <a:pt x="11676" y="19068"/>
                  <a:pt x="11730" y="19068"/>
                </a:cubicBezTo>
                <a:cubicBezTo>
                  <a:pt x="11789" y="19068"/>
                  <a:pt x="11918" y="19258"/>
                  <a:pt x="12108" y="19623"/>
                </a:cubicBezTo>
                <a:cubicBezTo>
                  <a:pt x="12208" y="19814"/>
                  <a:pt x="12296" y="19994"/>
                  <a:pt x="12307" y="20024"/>
                </a:cubicBezTo>
                <a:cubicBezTo>
                  <a:pt x="12338" y="20110"/>
                  <a:pt x="12436" y="20232"/>
                  <a:pt x="12473" y="20232"/>
                </a:cubicBezTo>
                <a:cubicBezTo>
                  <a:pt x="12533" y="20233"/>
                  <a:pt x="12753" y="20343"/>
                  <a:pt x="12818" y="20406"/>
                </a:cubicBezTo>
                <a:cubicBezTo>
                  <a:pt x="12857" y="20442"/>
                  <a:pt x="12910" y="20466"/>
                  <a:pt x="12953" y="20466"/>
                </a:cubicBezTo>
                <a:cubicBezTo>
                  <a:pt x="12992" y="20466"/>
                  <a:pt x="13067" y="20482"/>
                  <a:pt x="13119" y="20501"/>
                </a:cubicBezTo>
                <a:cubicBezTo>
                  <a:pt x="13218" y="20538"/>
                  <a:pt x="13313" y="20674"/>
                  <a:pt x="13415" y="20927"/>
                </a:cubicBezTo>
                <a:cubicBezTo>
                  <a:pt x="13478" y="21086"/>
                  <a:pt x="13524" y="21121"/>
                  <a:pt x="13706" y="21147"/>
                </a:cubicBezTo>
                <a:cubicBezTo>
                  <a:pt x="13851" y="21167"/>
                  <a:pt x="13858" y="21165"/>
                  <a:pt x="13939" y="21095"/>
                </a:cubicBezTo>
                <a:cubicBezTo>
                  <a:pt x="13990" y="21051"/>
                  <a:pt x="14025" y="20998"/>
                  <a:pt x="14026" y="20960"/>
                </a:cubicBezTo>
                <a:cubicBezTo>
                  <a:pt x="14027" y="20925"/>
                  <a:pt x="14039" y="20853"/>
                  <a:pt x="14053" y="20799"/>
                </a:cubicBezTo>
                <a:cubicBezTo>
                  <a:pt x="14068" y="20739"/>
                  <a:pt x="14069" y="20694"/>
                  <a:pt x="14054" y="20686"/>
                </a:cubicBezTo>
                <a:cubicBezTo>
                  <a:pt x="13992" y="20652"/>
                  <a:pt x="14074" y="20628"/>
                  <a:pt x="14205" y="20642"/>
                </a:cubicBezTo>
                <a:cubicBezTo>
                  <a:pt x="14302" y="20653"/>
                  <a:pt x="14360" y="20649"/>
                  <a:pt x="14386" y="20629"/>
                </a:cubicBezTo>
                <a:cubicBezTo>
                  <a:pt x="14413" y="20609"/>
                  <a:pt x="14519" y="20603"/>
                  <a:pt x="14745" y="20609"/>
                </a:cubicBezTo>
                <a:cubicBezTo>
                  <a:pt x="15052" y="20617"/>
                  <a:pt x="15066" y="20620"/>
                  <a:pt x="15106" y="20676"/>
                </a:cubicBezTo>
                <a:cubicBezTo>
                  <a:pt x="15129" y="20708"/>
                  <a:pt x="15185" y="20765"/>
                  <a:pt x="15229" y="20804"/>
                </a:cubicBezTo>
                <a:cubicBezTo>
                  <a:pt x="15273" y="20842"/>
                  <a:pt x="15332" y="20915"/>
                  <a:pt x="15360" y="20964"/>
                </a:cubicBezTo>
                <a:cubicBezTo>
                  <a:pt x="15421" y="21068"/>
                  <a:pt x="15486" y="21095"/>
                  <a:pt x="15664" y="21095"/>
                </a:cubicBezTo>
                <a:cubicBezTo>
                  <a:pt x="15763" y="21095"/>
                  <a:pt x="15809" y="21082"/>
                  <a:pt x="15872" y="21036"/>
                </a:cubicBezTo>
                <a:cubicBezTo>
                  <a:pt x="15916" y="21002"/>
                  <a:pt x="15952" y="20960"/>
                  <a:pt x="15952" y="20943"/>
                </a:cubicBezTo>
                <a:cubicBezTo>
                  <a:pt x="15952" y="20926"/>
                  <a:pt x="15974" y="20897"/>
                  <a:pt x="16000" y="20881"/>
                </a:cubicBezTo>
                <a:cubicBezTo>
                  <a:pt x="16069" y="20836"/>
                  <a:pt x="16072" y="20731"/>
                  <a:pt x="16003" y="20715"/>
                </a:cubicBezTo>
                <a:cubicBezTo>
                  <a:pt x="15939" y="20700"/>
                  <a:pt x="15960" y="20653"/>
                  <a:pt x="16031" y="20653"/>
                </a:cubicBezTo>
                <a:cubicBezTo>
                  <a:pt x="16059" y="20653"/>
                  <a:pt x="16089" y="20641"/>
                  <a:pt x="16099" y="20628"/>
                </a:cubicBezTo>
                <a:cubicBezTo>
                  <a:pt x="16108" y="20615"/>
                  <a:pt x="16137" y="20610"/>
                  <a:pt x="16165" y="20617"/>
                </a:cubicBezTo>
                <a:cubicBezTo>
                  <a:pt x="16192" y="20625"/>
                  <a:pt x="16240" y="20617"/>
                  <a:pt x="16274" y="20599"/>
                </a:cubicBezTo>
                <a:cubicBezTo>
                  <a:pt x="16307" y="20580"/>
                  <a:pt x="16405" y="20558"/>
                  <a:pt x="16490" y="20550"/>
                </a:cubicBezTo>
                <a:cubicBezTo>
                  <a:pt x="16576" y="20542"/>
                  <a:pt x="16654" y="20529"/>
                  <a:pt x="16665" y="20523"/>
                </a:cubicBezTo>
                <a:cubicBezTo>
                  <a:pt x="16710" y="20499"/>
                  <a:pt x="16654" y="20417"/>
                  <a:pt x="16584" y="20404"/>
                </a:cubicBezTo>
                <a:cubicBezTo>
                  <a:pt x="16545" y="20397"/>
                  <a:pt x="16449" y="20334"/>
                  <a:pt x="16372" y="20265"/>
                </a:cubicBezTo>
                <a:cubicBezTo>
                  <a:pt x="16241" y="20147"/>
                  <a:pt x="16223" y="20140"/>
                  <a:pt x="16103" y="20140"/>
                </a:cubicBezTo>
                <a:cubicBezTo>
                  <a:pt x="15955" y="20140"/>
                  <a:pt x="15743" y="20098"/>
                  <a:pt x="15698" y="20060"/>
                </a:cubicBezTo>
                <a:cubicBezTo>
                  <a:pt x="15676" y="20042"/>
                  <a:pt x="15671" y="19976"/>
                  <a:pt x="15682" y="19842"/>
                </a:cubicBezTo>
                <a:cubicBezTo>
                  <a:pt x="15696" y="19660"/>
                  <a:pt x="15703" y="19644"/>
                  <a:pt x="15798" y="19548"/>
                </a:cubicBezTo>
                <a:cubicBezTo>
                  <a:pt x="15901" y="19444"/>
                  <a:pt x="16154" y="19330"/>
                  <a:pt x="16226" y="19355"/>
                </a:cubicBezTo>
                <a:cubicBezTo>
                  <a:pt x="16269" y="19369"/>
                  <a:pt x="16295" y="19474"/>
                  <a:pt x="16296" y="19635"/>
                </a:cubicBezTo>
                <a:cubicBezTo>
                  <a:pt x="16297" y="19799"/>
                  <a:pt x="16320" y="19828"/>
                  <a:pt x="16407" y="19768"/>
                </a:cubicBezTo>
                <a:cubicBezTo>
                  <a:pt x="16444" y="19742"/>
                  <a:pt x="16498" y="19720"/>
                  <a:pt x="16526" y="19720"/>
                </a:cubicBezTo>
                <a:cubicBezTo>
                  <a:pt x="16587" y="19720"/>
                  <a:pt x="16650" y="19663"/>
                  <a:pt x="16689" y="19572"/>
                </a:cubicBezTo>
                <a:lnTo>
                  <a:pt x="16717" y="19504"/>
                </a:lnTo>
                <a:lnTo>
                  <a:pt x="16803" y="19564"/>
                </a:lnTo>
                <a:cubicBezTo>
                  <a:pt x="16862" y="19605"/>
                  <a:pt x="16885" y="19638"/>
                  <a:pt x="16880" y="19676"/>
                </a:cubicBezTo>
                <a:cubicBezTo>
                  <a:pt x="16877" y="19706"/>
                  <a:pt x="16869" y="19784"/>
                  <a:pt x="16862" y="19848"/>
                </a:cubicBezTo>
                <a:cubicBezTo>
                  <a:pt x="16856" y="19913"/>
                  <a:pt x="16839" y="19995"/>
                  <a:pt x="16824" y="20031"/>
                </a:cubicBezTo>
                <a:cubicBezTo>
                  <a:pt x="16808" y="20067"/>
                  <a:pt x="16795" y="20162"/>
                  <a:pt x="16795" y="20243"/>
                </a:cubicBezTo>
                <a:cubicBezTo>
                  <a:pt x="16795" y="20387"/>
                  <a:pt x="16832" y="20462"/>
                  <a:pt x="16943" y="20547"/>
                </a:cubicBezTo>
                <a:cubicBezTo>
                  <a:pt x="16998" y="20589"/>
                  <a:pt x="17380" y="21075"/>
                  <a:pt x="17368" y="21086"/>
                </a:cubicBezTo>
                <a:cubicBezTo>
                  <a:pt x="17361" y="21092"/>
                  <a:pt x="17303" y="21121"/>
                  <a:pt x="17241" y="21149"/>
                </a:cubicBezTo>
                <a:cubicBezTo>
                  <a:pt x="17111" y="21208"/>
                  <a:pt x="17096" y="21232"/>
                  <a:pt x="17146" y="21292"/>
                </a:cubicBezTo>
                <a:cubicBezTo>
                  <a:pt x="17192" y="21347"/>
                  <a:pt x="17410" y="21368"/>
                  <a:pt x="17519" y="21327"/>
                </a:cubicBezTo>
                <a:cubicBezTo>
                  <a:pt x="17562" y="21310"/>
                  <a:pt x="17663" y="21280"/>
                  <a:pt x="17743" y="21259"/>
                </a:cubicBezTo>
                <a:lnTo>
                  <a:pt x="17888" y="21222"/>
                </a:lnTo>
                <a:lnTo>
                  <a:pt x="17879" y="21118"/>
                </a:lnTo>
                <a:cubicBezTo>
                  <a:pt x="17872" y="21041"/>
                  <a:pt x="17846" y="20988"/>
                  <a:pt x="17780" y="20916"/>
                </a:cubicBezTo>
                <a:cubicBezTo>
                  <a:pt x="17731" y="20863"/>
                  <a:pt x="17690" y="20809"/>
                  <a:pt x="17690" y="20796"/>
                </a:cubicBezTo>
                <a:cubicBezTo>
                  <a:pt x="17690" y="20783"/>
                  <a:pt x="17643" y="20739"/>
                  <a:pt x="17584" y="20698"/>
                </a:cubicBezTo>
                <a:cubicBezTo>
                  <a:pt x="17502" y="20640"/>
                  <a:pt x="17484" y="20618"/>
                  <a:pt x="17507" y="20593"/>
                </a:cubicBezTo>
                <a:cubicBezTo>
                  <a:pt x="17530" y="20568"/>
                  <a:pt x="17567" y="20581"/>
                  <a:pt x="17695" y="20665"/>
                </a:cubicBezTo>
                <a:cubicBezTo>
                  <a:pt x="17782" y="20722"/>
                  <a:pt x="17865" y="20769"/>
                  <a:pt x="17877" y="20769"/>
                </a:cubicBezTo>
                <a:cubicBezTo>
                  <a:pt x="17890" y="20769"/>
                  <a:pt x="17919" y="20803"/>
                  <a:pt x="17943" y="20845"/>
                </a:cubicBezTo>
                <a:cubicBezTo>
                  <a:pt x="17967" y="20887"/>
                  <a:pt x="18027" y="20965"/>
                  <a:pt x="18076" y="21018"/>
                </a:cubicBezTo>
                <a:cubicBezTo>
                  <a:pt x="18125" y="21072"/>
                  <a:pt x="18164" y="21122"/>
                  <a:pt x="18164" y="21131"/>
                </a:cubicBezTo>
                <a:cubicBezTo>
                  <a:pt x="18164" y="21140"/>
                  <a:pt x="18194" y="21168"/>
                  <a:pt x="18230" y="21193"/>
                </a:cubicBezTo>
                <a:cubicBezTo>
                  <a:pt x="18313" y="21251"/>
                  <a:pt x="18323" y="21402"/>
                  <a:pt x="18246" y="21450"/>
                </a:cubicBezTo>
                <a:cubicBezTo>
                  <a:pt x="18219" y="21467"/>
                  <a:pt x="18189" y="21503"/>
                  <a:pt x="18179" y="21532"/>
                </a:cubicBezTo>
                <a:cubicBezTo>
                  <a:pt x="18161" y="21582"/>
                  <a:pt x="18166" y="21585"/>
                  <a:pt x="18327" y="21585"/>
                </a:cubicBezTo>
                <a:cubicBezTo>
                  <a:pt x="18446" y="21584"/>
                  <a:pt x="18508" y="21572"/>
                  <a:pt x="18547" y="21544"/>
                </a:cubicBezTo>
                <a:cubicBezTo>
                  <a:pt x="18634" y="21479"/>
                  <a:pt x="18736" y="21344"/>
                  <a:pt x="18754" y="21268"/>
                </a:cubicBezTo>
                <a:cubicBezTo>
                  <a:pt x="18769" y="21208"/>
                  <a:pt x="18760" y="21191"/>
                  <a:pt x="18692" y="21147"/>
                </a:cubicBezTo>
                <a:cubicBezTo>
                  <a:pt x="18648" y="21118"/>
                  <a:pt x="18611" y="21082"/>
                  <a:pt x="18611" y="21066"/>
                </a:cubicBezTo>
                <a:cubicBezTo>
                  <a:pt x="18611" y="21050"/>
                  <a:pt x="18565" y="20979"/>
                  <a:pt x="18508" y="20908"/>
                </a:cubicBezTo>
                <a:cubicBezTo>
                  <a:pt x="18326" y="20684"/>
                  <a:pt x="18164" y="20468"/>
                  <a:pt x="18164" y="20449"/>
                </a:cubicBezTo>
                <a:cubicBezTo>
                  <a:pt x="18164" y="20439"/>
                  <a:pt x="18113" y="20384"/>
                  <a:pt x="18052" y="20326"/>
                </a:cubicBezTo>
                <a:cubicBezTo>
                  <a:pt x="17991" y="20268"/>
                  <a:pt x="17941" y="20205"/>
                  <a:pt x="17940" y="20186"/>
                </a:cubicBezTo>
                <a:cubicBezTo>
                  <a:pt x="17936" y="20098"/>
                  <a:pt x="17893" y="19891"/>
                  <a:pt x="17870" y="19852"/>
                </a:cubicBezTo>
                <a:cubicBezTo>
                  <a:pt x="17852" y="19822"/>
                  <a:pt x="17856" y="19798"/>
                  <a:pt x="17883" y="19770"/>
                </a:cubicBezTo>
                <a:cubicBezTo>
                  <a:pt x="17946" y="19707"/>
                  <a:pt x="17954" y="19504"/>
                  <a:pt x="17897" y="19441"/>
                </a:cubicBezTo>
                <a:cubicBezTo>
                  <a:pt x="17870" y="19412"/>
                  <a:pt x="17848" y="19376"/>
                  <a:pt x="17847" y="19361"/>
                </a:cubicBezTo>
                <a:cubicBezTo>
                  <a:pt x="17845" y="19303"/>
                  <a:pt x="17746" y="19230"/>
                  <a:pt x="17668" y="19230"/>
                </a:cubicBezTo>
                <a:cubicBezTo>
                  <a:pt x="17563" y="19230"/>
                  <a:pt x="17538" y="19191"/>
                  <a:pt x="17622" y="19158"/>
                </a:cubicBezTo>
                <a:lnTo>
                  <a:pt x="17689" y="19130"/>
                </a:lnTo>
                <a:lnTo>
                  <a:pt x="17450" y="18901"/>
                </a:lnTo>
                <a:cubicBezTo>
                  <a:pt x="17318" y="18775"/>
                  <a:pt x="17152" y="18628"/>
                  <a:pt x="17081" y="18575"/>
                </a:cubicBezTo>
                <a:cubicBezTo>
                  <a:pt x="16957" y="18483"/>
                  <a:pt x="16949" y="18481"/>
                  <a:pt x="16915" y="18522"/>
                </a:cubicBezTo>
                <a:cubicBezTo>
                  <a:pt x="16880" y="18564"/>
                  <a:pt x="16875" y="18564"/>
                  <a:pt x="16797" y="18497"/>
                </a:cubicBezTo>
                <a:cubicBezTo>
                  <a:pt x="16719" y="18432"/>
                  <a:pt x="16716" y="18425"/>
                  <a:pt x="16761" y="18394"/>
                </a:cubicBezTo>
                <a:cubicBezTo>
                  <a:pt x="16803" y="18364"/>
                  <a:pt x="16805" y="18363"/>
                  <a:pt x="16764" y="18375"/>
                </a:cubicBezTo>
                <a:cubicBezTo>
                  <a:pt x="16739" y="18383"/>
                  <a:pt x="16709" y="18376"/>
                  <a:pt x="16698" y="18358"/>
                </a:cubicBezTo>
                <a:cubicBezTo>
                  <a:pt x="16687" y="18341"/>
                  <a:pt x="16655" y="18323"/>
                  <a:pt x="16628" y="18318"/>
                </a:cubicBezTo>
                <a:cubicBezTo>
                  <a:pt x="16598" y="18313"/>
                  <a:pt x="16561" y="18268"/>
                  <a:pt x="16534" y="18203"/>
                </a:cubicBezTo>
                <a:cubicBezTo>
                  <a:pt x="16420" y="17938"/>
                  <a:pt x="16397" y="17915"/>
                  <a:pt x="16278" y="17952"/>
                </a:cubicBezTo>
                <a:cubicBezTo>
                  <a:pt x="16236" y="17965"/>
                  <a:pt x="16202" y="17954"/>
                  <a:pt x="16150" y="17911"/>
                </a:cubicBezTo>
                <a:cubicBezTo>
                  <a:pt x="16086" y="17859"/>
                  <a:pt x="16070" y="17856"/>
                  <a:pt x="15990" y="17879"/>
                </a:cubicBezTo>
                <a:cubicBezTo>
                  <a:pt x="15889" y="17908"/>
                  <a:pt x="15787" y="18019"/>
                  <a:pt x="15810" y="18072"/>
                </a:cubicBezTo>
                <a:cubicBezTo>
                  <a:pt x="15820" y="18094"/>
                  <a:pt x="15800" y="18123"/>
                  <a:pt x="15758" y="18148"/>
                </a:cubicBezTo>
                <a:cubicBezTo>
                  <a:pt x="15673" y="18197"/>
                  <a:pt x="15671" y="18223"/>
                  <a:pt x="15755" y="18251"/>
                </a:cubicBezTo>
                <a:cubicBezTo>
                  <a:pt x="15794" y="18264"/>
                  <a:pt x="15821" y="18292"/>
                  <a:pt x="15821" y="18318"/>
                </a:cubicBezTo>
                <a:cubicBezTo>
                  <a:pt x="15821" y="18343"/>
                  <a:pt x="15839" y="18369"/>
                  <a:pt x="15861" y="18377"/>
                </a:cubicBezTo>
                <a:cubicBezTo>
                  <a:pt x="15883" y="18384"/>
                  <a:pt x="15900" y="18403"/>
                  <a:pt x="15900" y="18420"/>
                </a:cubicBezTo>
                <a:cubicBezTo>
                  <a:pt x="15900" y="18437"/>
                  <a:pt x="15942" y="18488"/>
                  <a:pt x="15993" y="18532"/>
                </a:cubicBezTo>
                <a:cubicBezTo>
                  <a:pt x="16043" y="18575"/>
                  <a:pt x="16085" y="18628"/>
                  <a:pt x="16085" y="18649"/>
                </a:cubicBezTo>
                <a:cubicBezTo>
                  <a:pt x="16085" y="18746"/>
                  <a:pt x="15286" y="19254"/>
                  <a:pt x="15135" y="19254"/>
                </a:cubicBezTo>
                <a:cubicBezTo>
                  <a:pt x="15096" y="19254"/>
                  <a:pt x="15057" y="19268"/>
                  <a:pt x="15050" y="19286"/>
                </a:cubicBezTo>
                <a:cubicBezTo>
                  <a:pt x="15040" y="19308"/>
                  <a:pt x="14968" y="19321"/>
                  <a:pt x="14807" y="19328"/>
                </a:cubicBezTo>
                <a:cubicBezTo>
                  <a:pt x="14627" y="19337"/>
                  <a:pt x="14573" y="19347"/>
                  <a:pt x="14553" y="19379"/>
                </a:cubicBezTo>
                <a:cubicBezTo>
                  <a:pt x="14538" y="19404"/>
                  <a:pt x="14509" y="19414"/>
                  <a:pt x="14479" y="19405"/>
                </a:cubicBezTo>
                <a:cubicBezTo>
                  <a:pt x="14452" y="19398"/>
                  <a:pt x="14424" y="19402"/>
                  <a:pt x="14414" y="19416"/>
                </a:cubicBezTo>
                <a:cubicBezTo>
                  <a:pt x="14403" y="19432"/>
                  <a:pt x="14271" y="19435"/>
                  <a:pt x="14021" y="19425"/>
                </a:cubicBezTo>
                <a:cubicBezTo>
                  <a:pt x="13513" y="19404"/>
                  <a:pt x="13533" y="19392"/>
                  <a:pt x="13549" y="19727"/>
                </a:cubicBezTo>
                <a:cubicBezTo>
                  <a:pt x="13563" y="20007"/>
                  <a:pt x="13556" y="20025"/>
                  <a:pt x="13433" y="20052"/>
                </a:cubicBezTo>
                <a:cubicBezTo>
                  <a:pt x="13400" y="20059"/>
                  <a:pt x="13334" y="20057"/>
                  <a:pt x="13285" y="20047"/>
                </a:cubicBezTo>
                <a:lnTo>
                  <a:pt x="13195" y="20030"/>
                </a:lnTo>
                <a:lnTo>
                  <a:pt x="13234" y="20133"/>
                </a:lnTo>
                <a:cubicBezTo>
                  <a:pt x="13264" y="20212"/>
                  <a:pt x="13268" y="20243"/>
                  <a:pt x="13244" y="20264"/>
                </a:cubicBezTo>
                <a:cubicBezTo>
                  <a:pt x="13195" y="20307"/>
                  <a:pt x="12774" y="20315"/>
                  <a:pt x="12720" y="20273"/>
                </a:cubicBezTo>
                <a:cubicBezTo>
                  <a:pt x="12695" y="20254"/>
                  <a:pt x="12641" y="20232"/>
                  <a:pt x="12597" y="20223"/>
                </a:cubicBezTo>
                <a:cubicBezTo>
                  <a:pt x="12522" y="20207"/>
                  <a:pt x="12373" y="20103"/>
                  <a:pt x="12373" y="20067"/>
                </a:cubicBezTo>
                <a:cubicBezTo>
                  <a:pt x="12373" y="20050"/>
                  <a:pt x="12312" y="19930"/>
                  <a:pt x="12082" y="19492"/>
                </a:cubicBezTo>
                <a:cubicBezTo>
                  <a:pt x="12026" y="19387"/>
                  <a:pt x="11973" y="19264"/>
                  <a:pt x="11963" y="19220"/>
                </a:cubicBezTo>
                <a:cubicBezTo>
                  <a:pt x="11954" y="19176"/>
                  <a:pt x="11932" y="19121"/>
                  <a:pt x="11914" y="19099"/>
                </a:cubicBezTo>
                <a:cubicBezTo>
                  <a:pt x="11888" y="19067"/>
                  <a:pt x="11889" y="19047"/>
                  <a:pt x="11920" y="18991"/>
                </a:cubicBezTo>
                <a:cubicBezTo>
                  <a:pt x="11955" y="18930"/>
                  <a:pt x="11955" y="18913"/>
                  <a:pt x="11919" y="18847"/>
                </a:cubicBezTo>
                <a:cubicBezTo>
                  <a:pt x="11872" y="18761"/>
                  <a:pt x="11876" y="18675"/>
                  <a:pt x="11937" y="18469"/>
                </a:cubicBezTo>
                <a:cubicBezTo>
                  <a:pt x="11960" y="18391"/>
                  <a:pt x="11978" y="18290"/>
                  <a:pt x="11978" y="18246"/>
                </a:cubicBezTo>
                <a:cubicBezTo>
                  <a:pt x="11978" y="18136"/>
                  <a:pt x="11907" y="17988"/>
                  <a:pt x="11862" y="18003"/>
                </a:cubicBezTo>
                <a:cubicBezTo>
                  <a:pt x="11822" y="18017"/>
                  <a:pt x="11522" y="17769"/>
                  <a:pt x="11542" y="17740"/>
                </a:cubicBezTo>
                <a:cubicBezTo>
                  <a:pt x="11549" y="17730"/>
                  <a:pt x="11524" y="17697"/>
                  <a:pt x="11487" y="17666"/>
                </a:cubicBezTo>
                <a:cubicBezTo>
                  <a:pt x="11449" y="17635"/>
                  <a:pt x="11390" y="17571"/>
                  <a:pt x="11355" y="17522"/>
                </a:cubicBezTo>
                <a:lnTo>
                  <a:pt x="11291" y="17433"/>
                </a:lnTo>
                <a:lnTo>
                  <a:pt x="11357" y="17306"/>
                </a:lnTo>
                <a:cubicBezTo>
                  <a:pt x="11393" y="17236"/>
                  <a:pt x="11434" y="17179"/>
                  <a:pt x="11448" y="17179"/>
                </a:cubicBezTo>
                <a:cubicBezTo>
                  <a:pt x="11462" y="17179"/>
                  <a:pt x="11566" y="17210"/>
                  <a:pt x="11679" y="17248"/>
                </a:cubicBezTo>
                <a:cubicBezTo>
                  <a:pt x="11793" y="17286"/>
                  <a:pt x="12023" y="17344"/>
                  <a:pt x="12189" y="17377"/>
                </a:cubicBezTo>
                <a:cubicBezTo>
                  <a:pt x="12356" y="17411"/>
                  <a:pt x="12563" y="17452"/>
                  <a:pt x="12649" y="17470"/>
                </a:cubicBezTo>
                <a:cubicBezTo>
                  <a:pt x="12736" y="17488"/>
                  <a:pt x="12983" y="17530"/>
                  <a:pt x="13198" y="17564"/>
                </a:cubicBezTo>
                <a:cubicBezTo>
                  <a:pt x="13588" y="17625"/>
                  <a:pt x="13590" y="17625"/>
                  <a:pt x="13867" y="17587"/>
                </a:cubicBezTo>
                <a:cubicBezTo>
                  <a:pt x="14506" y="17498"/>
                  <a:pt x="14972" y="17365"/>
                  <a:pt x="15623" y="17086"/>
                </a:cubicBezTo>
                <a:cubicBezTo>
                  <a:pt x="16226" y="16829"/>
                  <a:pt x="16402" y="16689"/>
                  <a:pt x="16641" y="16279"/>
                </a:cubicBezTo>
                <a:cubicBezTo>
                  <a:pt x="16783" y="16037"/>
                  <a:pt x="16901" y="15714"/>
                  <a:pt x="16901" y="15570"/>
                </a:cubicBezTo>
                <a:cubicBezTo>
                  <a:pt x="16901" y="15449"/>
                  <a:pt x="16972" y="15424"/>
                  <a:pt x="17261" y="15444"/>
                </a:cubicBezTo>
                <a:cubicBezTo>
                  <a:pt x="17693" y="15473"/>
                  <a:pt x="18287" y="15462"/>
                  <a:pt x="18533" y="15419"/>
                </a:cubicBezTo>
                <a:cubicBezTo>
                  <a:pt x="18656" y="15397"/>
                  <a:pt x="18802" y="15374"/>
                  <a:pt x="18858" y="15367"/>
                </a:cubicBezTo>
                <a:cubicBezTo>
                  <a:pt x="18913" y="15361"/>
                  <a:pt x="19091" y="15296"/>
                  <a:pt x="19252" y="15223"/>
                </a:cubicBezTo>
                <a:cubicBezTo>
                  <a:pt x="20015" y="14879"/>
                  <a:pt x="20501" y="14485"/>
                  <a:pt x="20676" y="14070"/>
                </a:cubicBezTo>
                <a:cubicBezTo>
                  <a:pt x="20723" y="13959"/>
                  <a:pt x="20725" y="13708"/>
                  <a:pt x="20679" y="13611"/>
                </a:cubicBezTo>
                <a:cubicBezTo>
                  <a:pt x="20666" y="13583"/>
                  <a:pt x="20706" y="13551"/>
                  <a:pt x="20833" y="13485"/>
                </a:cubicBezTo>
                <a:cubicBezTo>
                  <a:pt x="21012" y="13392"/>
                  <a:pt x="21113" y="13289"/>
                  <a:pt x="21220" y="13088"/>
                </a:cubicBezTo>
                <a:cubicBezTo>
                  <a:pt x="21275" y="12987"/>
                  <a:pt x="21283" y="12938"/>
                  <a:pt x="21282" y="12727"/>
                </a:cubicBezTo>
                <a:cubicBezTo>
                  <a:pt x="21280" y="12504"/>
                  <a:pt x="21272" y="12468"/>
                  <a:pt x="21197" y="12319"/>
                </a:cubicBezTo>
                <a:lnTo>
                  <a:pt x="21114" y="12155"/>
                </a:lnTo>
                <a:lnTo>
                  <a:pt x="21258" y="12039"/>
                </a:lnTo>
                <a:cubicBezTo>
                  <a:pt x="21339" y="11973"/>
                  <a:pt x="21424" y="11877"/>
                  <a:pt x="21454" y="11818"/>
                </a:cubicBezTo>
                <a:cubicBezTo>
                  <a:pt x="21559" y="11606"/>
                  <a:pt x="21509" y="11267"/>
                  <a:pt x="21283" y="10664"/>
                </a:cubicBezTo>
                <a:cubicBezTo>
                  <a:pt x="21075" y="10107"/>
                  <a:pt x="20880" y="9711"/>
                  <a:pt x="20733" y="9545"/>
                </a:cubicBezTo>
                <a:cubicBezTo>
                  <a:pt x="20677" y="9482"/>
                  <a:pt x="20651" y="9427"/>
                  <a:pt x="20651" y="9372"/>
                </a:cubicBezTo>
                <a:cubicBezTo>
                  <a:pt x="20651" y="9311"/>
                  <a:pt x="20636" y="9284"/>
                  <a:pt x="20593" y="9265"/>
                </a:cubicBezTo>
                <a:cubicBezTo>
                  <a:pt x="20533" y="9238"/>
                  <a:pt x="20422" y="9126"/>
                  <a:pt x="20410" y="9081"/>
                </a:cubicBezTo>
                <a:cubicBezTo>
                  <a:pt x="20407" y="9067"/>
                  <a:pt x="20383" y="8987"/>
                  <a:pt x="20357" y="8903"/>
                </a:cubicBezTo>
                <a:cubicBezTo>
                  <a:pt x="20311" y="8757"/>
                  <a:pt x="20294" y="8296"/>
                  <a:pt x="20331" y="8205"/>
                </a:cubicBezTo>
                <a:cubicBezTo>
                  <a:pt x="20361" y="8130"/>
                  <a:pt x="20384" y="7880"/>
                  <a:pt x="20379" y="7691"/>
                </a:cubicBezTo>
                <a:cubicBezTo>
                  <a:pt x="20376" y="7582"/>
                  <a:pt x="20374" y="7459"/>
                  <a:pt x="20373" y="7417"/>
                </a:cubicBezTo>
                <a:cubicBezTo>
                  <a:pt x="20372" y="7375"/>
                  <a:pt x="20389" y="7310"/>
                  <a:pt x="20410" y="7272"/>
                </a:cubicBezTo>
                <a:cubicBezTo>
                  <a:pt x="20447" y="7207"/>
                  <a:pt x="20447" y="7200"/>
                  <a:pt x="20400" y="7178"/>
                </a:cubicBezTo>
                <a:cubicBezTo>
                  <a:pt x="20364" y="7160"/>
                  <a:pt x="20349" y="7129"/>
                  <a:pt x="20349" y="7065"/>
                </a:cubicBezTo>
                <a:cubicBezTo>
                  <a:pt x="20349" y="7006"/>
                  <a:pt x="20331" y="6963"/>
                  <a:pt x="20297" y="6935"/>
                </a:cubicBezTo>
                <a:cubicBezTo>
                  <a:pt x="20239" y="6889"/>
                  <a:pt x="20190" y="6772"/>
                  <a:pt x="20198" y="6701"/>
                </a:cubicBezTo>
                <a:cubicBezTo>
                  <a:pt x="20202" y="6668"/>
                  <a:pt x="20176" y="6642"/>
                  <a:pt x="20110" y="6614"/>
                </a:cubicBezTo>
                <a:cubicBezTo>
                  <a:pt x="20058" y="6591"/>
                  <a:pt x="19957" y="6525"/>
                  <a:pt x="19886" y="6467"/>
                </a:cubicBezTo>
                <a:cubicBezTo>
                  <a:pt x="19739" y="6347"/>
                  <a:pt x="19641" y="6316"/>
                  <a:pt x="19411" y="6316"/>
                </a:cubicBezTo>
                <a:cubicBezTo>
                  <a:pt x="19234" y="6316"/>
                  <a:pt x="19211" y="6302"/>
                  <a:pt x="19134" y="6156"/>
                </a:cubicBezTo>
                <a:cubicBezTo>
                  <a:pt x="19093" y="6077"/>
                  <a:pt x="19092" y="6068"/>
                  <a:pt x="19140" y="5985"/>
                </a:cubicBezTo>
                <a:cubicBezTo>
                  <a:pt x="19168" y="5937"/>
                  <a:pt x="19191" y="5892"/>
                  <a:pt x="19191" y="5885"/>
                </a:cubicBezTo>
                <a:cubicBezTo>
                  <a:pt x="19191" y="5877"/>
                  <a:pt x="19134" y="5872"/>
                  <a:pt x="19065" y="5873"/>
                </a:cubicBezTo>
                <a:cubicBezTo>
                  <a:pt x="18997" y="5873"/>
                  <a:pt x="18884" y="5867"/>
                  <a:pt x="18816" y="5859"/>
                </a:cubicBezTo>
                <a:cubicBezTo>
                  <a:pt x="18592" y="5834"/>
                  <a:pt x="18427" y="5972"/>
                  <a:pt x="18427" y="6185"/>
                </a:cubicBezTo>
                <a:cubicBezTo>
                  <a:pt x="18427" y="6270"/>
                  <a:pt x="18444" y="6307"/>
                  <a:pt x="18520" y="6387"/>
                </a:cubicBezTo>
                <a:cubicBezTo>
                  <a:pt x="18632" y="6506"/>
                  <a:pt x="18713" y="6564"/>
                  <a:pt x="18781" y="6575"/>
                </a:cubicBezTo>
                <a:cubicBezTo>
                  <a:pt x="18823" y="6583"/>
                  <a:pt x="18834" y="6608"/>
                  <a:pt x="18841" y="6720"/>
                </a:cubicBezTo>
                <a:cubicBezTo>
                  <a:pt x="18846" y="6794"/>
                  <a:pt x="18873" y="6895"/>
                  <a:pt x="18901" y="6943"/>
                </a:cubicBezTo>
                <a:cubicBezTo>
                  <a:pt x="18933" y="6998"/>
                  <a:pt x="18942" y="7041"/>
                  <a:pt x="18926" y="7055"/>
                </a:cubicBezTo>
                <a:cubicBezTo>
                  <a:pt x="18900" y="7078"/>
                  <a:pt x="18972" y="7223"/>
                  <a:pt x="19046" y="7295"/>
                </a:cubicBezTo>
                <a:cubicBezTo>
                  <a:pt x="19069" y="7318"/>
                  <a:pt x="19080" y="7352"/>
                  <a:pt x="19071" y="7372"/>
                </a:cubicBezTo>
                <a:cubicBezTo>
                  <a:pt x="19062" y="7393"/>
                  <a:pt x="19086" y="7466"/>
                  <a:pt x="19125" y="7534"/>
                </a:cubicBezTo>
                <a:cubicBezTo>
                  <a:pt x="19270" y="7787"/>
                  <a:pt x="19264" y="7771"/>
                  <a:pt x="19224" y="7825"/>
                </a:cubicBezTo>
                <a:lnTo>
                  <a:pt x="19186" y="7875"/>
                </a:lnTo>
                <a:lnTo>
                  <a:pt x="19064" y="7798"/>
                </a:lnTo>
                <a:cubicBezTo>
                  <a:pt x="18996" y="7756"/>
                  <a:pt x="18846" y="7676"/>
                  <a:pt x="18731" y="7621"/>
                </a:cubicBezTo>
                <a:cubicBezTo>
                  <a:pt x="18615" y="7566"/>
                  <a:pt x="18472" y="7492"/>
                  <a:pt x="18414" y="7457"/>
                </a:cubicBezTo>
                <a:cubicBezTo>
                  <a:pt x="18356" y="7422"/>
                  <a:pt x="18246" y="7375"/>
                  <a:pt x="18169" y="7354"/>
                </a:cubicBezTo>
                <a:cubicBezTo>
                  <a:pt x="18049" y="7320"/>
                  <a:pt x="18017" y="7297"/>
                  <a:pt x="17950" y="7201"/>
                </a:cubicBezTo>
                <a:cubicBezTo>
                  <a:pt x="17870" y="7086"/>
                  <a:pt x="17686" y="6935"/>
                  <a:pt x="17483" y="6816"/>
                </a:cubicBezTo>
                <a:cubicBezTo>
                  <a:pt x="17371" y="6751"/>
                  <a:pt x="16954" y="6316"/>
                  <a:pt x="16954" y="6264"/>
                </a:cubicBezTo>
                <a:cubicBezTo>
                  <a:pt x="16954" y="6233"/>
                  <a:pt x="16774" y="6038"/>
                  <a:pt x="16562" y="5838"/>
                </a:cubicBezTo>
                <a:cubicBezTo>
                  <a:pt x="16521" y="5800"/>
                  <a:pt x="16443" y="5719"/>
                  <a:pt x="16389" y="5658"/>
                </a:cubicBezTo>
                <a:cubicBezTo>
                  <a:pt x="16335" y="5598"/>
                  <a:pt x="16227" y="5513"/>
                  <a:pt x="16151" y="5468"/>
                </a:cubicBezTo>
                <a:cubicBezTo>
                  <a:pt x="16075" y="5423"/>
                  <a:pt x="15994" y="5361"/>
                  <a:pt x="15972" y="5330"/>
                </a:cubicBezTo>
                <a:cubicBezTo>
                  <a:pt x="15915" y="5254"/>
                  <a:pt x="15701" y="5136"/>
                  <a:pt x="15558" y="5102"/>
                </a:cubicBezTo>
                <a:cubicBezTo>
                  <a:pt x="15493" y="5087"/>
                  <a:pt x="15345" y="5074"/>
                  <a:pt x="15229" y="5072"/>
                </a:cubicBezTo>
                <a:cubicBezTo>
                  <a:pt x="15113" y="5070"/>
                  <a:pt x="15004" y="5060"/>
                  <a:pt x="14985" y="5049"/>
                </a:cubicBezTo>
                <a:cubicBezTo>
                  <a:pt x="14967" y="5039"/>
                  <a:pt x="14920" y="5035"/>
                  <a:pt x="14881" y="5039"/>
                </a:cubicBezTo>
                <a:lnTo>
                  <a:pt x="14810" y="5045"/>
                </a:lnTo>
                <a:lnTo>
                  <a:pt x="14818" y="4813"/>
                </a:lnTo>
                <a:cubicBezTo>
                  <a:pt x="14822" y="4685"/>
                  <a:pt x="14831" y="4573"/>
                  <a:pt x="14837" y="4564"/>
                </a:cubicBezTo>
                <a:cubicBezTo>
                  <a:pt x="14844" y="4554"/>
                  <a:pt x="14862" y="4425"/>
                  <a:pt x="14876" y="4277"/>
                </a:cubicBezTo>
                <a:cubicBezTo>
                  <a:pt x="14900" y="4031"/>
                  <a:pt x="14897" y="3999"/>
                  <a:pt x="14851" y="3906"/>
                </a:cubicBezTo>
                <a:cubicBezTo>
                  <a:pt x="14823" y="3850"/>
                  <a:pt x="14788" y="3797"/>
                  <a:pt x="14772" y="3788"/>
                </a:cubicBezTo>
                <a:cubicBezTo>
                  <a:pt x="14756" y="3779"/>
                  <a:pt x="14742" y="3756"/>
                  <a:pt x="14742" y="3735"/>
                </a:cubicBezTo>
                <a:cubicBezTo>
                  <a:pt x="14742" y="3715"/>
                  <a:pt x="14724" y="3680"/>
                  <a:pt x="14701" y="3659"/>
                </a:cubicBezTo>
                <a:cubicBezTo>
                  <a:pt x="14640" y="3598"/>
                  <a:pt x="14677" y="3430"/>
                  <a:pt x="14760" y="3396"/>
                </a:cubicBezTo>
                <a:cubicBezTo>
                  <a:pt x="14813" y="3375"/>
                  <a:pt x="14820" y="3359"/>
                  <a:pt x="14806" y="3299"/>
                </a:cubicBezTo>
                <a:cubicBezTo>
                  <a:pt x="14737" y="3008"/>
                  <a:pt x="14439" y="2907"/>
                  <a:pt x="14280" y="3120"/>
                </a:cubicBezTo>
                <a:cubicBezTo>
                  <a:pt x="14243" y="3169"/>
                  <a:pt x="14183" y="3222"/>
                  <a:pt x="14147" y="3236"/>
                </a:cubicBezTo>
                <a:cubicBezTo>
                  <a:pt x="14110" y="3251"/>
                  <a:pt x="14088" y="3273"/>
                  <a:pt x="14096" y="3285"/>
                </a:cubicBezTo>
                <a:cubicBezTo>
                  <a:pt x="14105" y="3297"/>
                  <a:pt x="14088" y="3318"/>
                  <a:pt x="14059" y="3332"/>
                </a:cubicBezTo>
                <a:cubicBezTo>
                  <a:pt x="14029" y="3346"/>
                  <a:pt x="14005" y="3373"/>
                  <a:pt x="14005" y="3391"/>
                </a:cubicBezTo>
                <a:cubicBezTo>
                  <a:pt x="14005" y="3422"/>
                  <a:pt x="14042" y="3436"/>
                  <a:pt x="14177" y="3455"/>
                </a:cubicBezTo>
                <a:cubicBezTo>
                  <a:pt x="14214" y="3460"/>
                  <a:pt x="14226" y="3477"/>
                  <a:pt x="14220" y="3513"/>
                </a:cubicBezTo>
                <a:cubicBezTo>
                  <a:pt x="14210" y="3578"/>
                  <a:pt x="14287" y="3681"/>
                  <a:pt x="14365" y="3707"/>
                </a:cubicBezTo>
                <a:lnTo>
                  <a:pt x="14426" y="3727"/>
                </a:lnTo>
                <a:lnTo>
                  <a:pt x="14362" y="3809"/>
                </a:lnTo>
                <a:cubicBezTo>
                  <a:pt x="14273" y="3926"/>
                  <a:pt x="14158" y="4277"/>
                  <a:pt x="14096" y="4626"/>
                </a:cubicBezTo>
                <a:cubicBezTo>
                  <a:pt x="14071" y="4768"/>
                  <a:pt x="13871" y="4924"/>
                  <a:pt x="13627" y="4993"/>
                </a:cubicBezTo>
                <a:cubicBezTo>
                  <a:pt x="13460" y="5039"/>
                  <a:pt x="13401" y="5044"/>
                  <a:pt x="13110" y="5034"/>
                </a:cubicBezTo>
                <a:lnTo>
                  <a:pt x="12781" y="5023"/>
                </a:lnTo>
                <a:lnTo>
                  <a:pt x="12785" y="4929"/>
                </a:lnTo>
                <a:cubicBezTo>
                  <a:pt x="12810" y="4391"/>
                  <a:pt x="12808" y="4371"/>
                  <a:pt x="12754" y="4306"/>
                </a:cubicBezTo>
                <a:cubicBezTo>
                  <a:pt x="12725" y="4270"/>
                  <a:pt x="12640" y="4215"/>
                  <a:pt x="12564" y="4181"/>
                </a:cubicBezTo>
                <a:cubicBezTo>
                  <a:pt x="12488" y="4148"/>
                  <a:pt x="12431" y="4111"/>
                  <a:pt x="12439" y="4101"/>
                </a:cubicBezTo>
                <a:cubicBezTo>
                  <a:pt x="12446" y="4090"/>
                  <a:pt x="12431" y="4063"/>
                  <a:pt x="12406" y="4041"/>
                </a:cubicBezTo>
                <a:cubicBezTo>
                  <a:pt x="12381" y="4019"/>
                  <a:pt x="12364" y="3978"/>
                  <a:pt x="12368" y="3950"/>
                </a:cubicBezTo>
                <a:cubicBezTo>
                  <a:pt x="12377" y="3895"/>
                  <a:pt x="12228" y="3775"/>
                  <a:pt x="12153" y="3775"/>
                </a:cubicBezTo>
                <a:cubicBezTo>
                  <a:pt x="12072" y="3775"/>
                  <a:pt x="12087" y="3732"/>
                  <a:pt x="12191" y="3672"/>
                </a:cubicBezTo>
                <a:cubicBezTo>
                  <a:pt x="12268" y="3627"/>
                  <a:pt x="12295" y="3596"/>
                  <a:pt x="12289" y="3561"/>
                </a:cubicBezTo>
                <a:cubicBezTo>
                  <a:pt x="12277" y="3486"/>
                  <a:pt x="12152" y="3415"/>
                  <a:pt x="12044" y="3422"/>
                </a:cubicBezTo>
                <a:cubicBezTo>
                  <a:pt x="11994" y="3425"/>
                  <a:pt x="11913" y="3427"/>
                  <a:pt x="11866" y="3426"/>
                </a:cubicBezTo>
                <a:cubicBezTo>
                  <a:pt x="11819" y="3424"/>
                  <a:pt x="11691" y="3421"/>
                  <a:pt x="11581" y="3419"/>
                </a:cubicBezTo>
                <a:cubicBezTo>
                  <a:pt x="11465" y="3416"/>
                  <a:pt x="11364" y="3402"/>
                  <a:pt x="11340" y="3385"/>
                </a:cubicBezTo>
                <a:cubicBezTo>
                  <a:pt x="11284" y="3343"/>
                  <a:pt x="11267" y="3246"/>
                  <a:pt x="11310" y="3214"/>
                </a:cubicBezTo>
                <a:cubicBezTo>
                  <a:pt x="11369" y="3171"/>
                  <a:pt x="11352" y="3134"/>
                  <a:pt x="11228" y="3033"/>
                </a:cubicBezTo>
                <a:cubicBezTo>
                  <a:pt x="11099" y="2927"/>
                  <a:pt x="11015" y="2912"/>
                  <a:pt x="10865" y="2968"/>
                </a:cubicBezTo>
                <a:cubicBezTo>
                  <a:pt x="10756" y="3008"/>
                  <a:pt x="10700" y="3131"/>
                  <a:pt x="10736" y="3248"/>
                </a:cubicBezTo>
                <a:cubicBezTo>
                  <a:pt x="10754" y="3304"/>
                  <a:pt x="10753" y="3337"/>
                  <a:pt x="10732" y="3357"/>
                </a:cubicBezTo>
                <a:cubicBezTo>
                  <a:pt x="10709" y="3379"/>
                  <a:pt x="10713" y="3382"/>
                  <a:pt x="10751" y="3370"/>
                </a:cubicBezTo>
                <a:cubicBezTo>
                  <a:pt x="10809" y="3352"/>
                  <a:pt x="10872" y="3392"/>
                  <a:pt x="10872" y="3444"/>
                </a:cubicBezTo>
                <a:cubicBezTo>
                  <a:pt x="10872" y="3464"/>
                  <a:pt x="10892" y="3499"/>
                  <a:pt x="10916" y="3522"/>
                </a:cubicBezTo>
                <a:cubicBezTo>
                  <a:pt x="10956" y="3562"/>
                  <a:pt x="10952" y="3570"/>
                  <a:pt x="10847" y="3653"/>
                </a:cubicBezTo>
                <a:lnTo>
                  <a:pt x="10735" y="3741"/>
                </a:lnTo>
                <a:lnTo>
                  <a:pt x="10696" y="4102"/>
                </a:lnTo>
                <a:cubicBezTo>
                  <a:pt x="10675" y="4300"/>
                  <a:pt x="10649" y="4469"/>
                  <a:pt x="10639" y="4478"/>
                </a:cubicBezTo>
                <a:cubicBezTo>
                  <a:pt x="10630" y="4486"/>
                  <a:pt x="10594" y="4484"/>
                  <a:pt x="10560" y="4472"/>
                </a:cubicBezTo>
                <a:cubicBezTo>
                  <a:pt x="10501" y="4452"/>
                  <a:pt x="10499" y="4444"/>
                  <a:pt x="10517" y="4299"/>
                </a:cubicBezTo>
                <a:cubicBezTo>
                  <a:pt x="10531" y="4181"/>
                  <a:pt x="10526" y="4147"/>
                  <a:pt x="10499" y="4144"/>
                </a:cubicBezTo>
                <a:cubicBezTo>
                  <a:pt x="10480" y="4142"/>
                  <a:pt x="10452" y="4141"/>
                  <a:pt x="10438" y="4139"/>
                </a:cubicBezTo>
                <a:cubicBezTo>
                  <a:pt x="10423" y="4137"/>
                  <a:pt x="10399" y="4128"/>
                  <a:pt x="10382" y="4119"/>
                </a:cubicBezTo>
                <a:cubicBezTo>
                  <a:pt x="10361" y="4107"/>
                  <a:pt x="10346" y="4145"/>
                  <a:pt x="10333" y="4242"/>
                </a:cubicBezTo>
                <a:cubicBezTo>
                  <a:pt x="10323" y="4319"/>
                  <a:pt x="10306" y="4386"/>
                  <a:pt x="10296" y="4392"/>
                </a:cubicBezTo>
                <a:cubicBezTo>
                  <a:pt x="10285" y="4397"/>
                  <a:pt x="10241" y="4376"/>
                  <a:pt x="10197" y="4345"/>
                </a:cubicBezTo>
                <a:cubicBezTo>
                  <a:pt x="10121" y="4293"/>
                  <a:pt x="10117" y="4283"/>
                  <a:pt x="10130" y="4169"/>
                </a:cubicBezTo>
                <a:cubicBezTo>
                  <a:pt x="10139" y="4087"/>
                  <a:pt x="10134" y="4053"/>
                  <a:pt x="10115" y="4063"/>
                </a:cubicBezTo>
                <a:cubicBezTo>
                  <a:pt x="10099" y="4072"/>
                  <a:pt x="10067" y="4055"/>
                  <a:pt x="10045" y="4026"/>
                </a:cubicBezTo>
                <a:cubicBezTo>
                  <a:pt x="10012" y="3986"/>
                  <a:pt x="10004" y="3983"/>
                  <a:pt x="10004" y="4013"/>
                </a:cubicBezTo>
                <a:cubicBezTo>
                  <a:pt x="10004" y="4034"/>
                  <a:pt x="9992" y="4080"/>
                  <a:pt x="9977" y="4115"/>
                </a:cubicBezTo>
                <a:lnTo>
                  <a:pt x="9950" y="4179"/>
                </a:lnTo>
                <a:lnTo>
                  <a:pt x="9889" y="4127"/>
                </a:lnTo>
                <a:cubicBezTo>
                  <a:pt x="9848" y="4093"/>
                  <a:pt x="9832" y="4059"/>
                  <a:pt x="9840" y="4022"/>
                </a:cubicBezTo>
                <a:cubicBezTo>
                  <a:pt x="9846" y="3992"/>
                  <a:pt x="9838" y="3960"/>
                  <a:pt x="9822" y="3951"/>
                </a:cubicBezTo>
                <a:cubicBezTo>
                  <a:pt x="9806" y="3942"/>
                  <a:pt x="9793" y="3900"/>
                  <a:pt x="9793" y="3857"/>
                </a:cubicBezTo>
                <a:cubicBezTo>
                  <a:pt x="9793" y="3753"/>
                  <a:pt x="9746" y="3730"/>
                  <a:pt x="9735" y="3828"/>
                </a:cubicBezTo>
                <a:cubicBezTo>
                  <a:pt x="9729" y="3886"/>
                  <a:pt x="9716" y="3903"/>
                  <a:pt x="9675" y="3903"/>
                </a:cubicBezTo>
                <a:cubicBezTo>
                  <a:pt x="9640" y="3903"/>
                  <a:pt x="9620" y="3886"/>
                  <a:pt x="9614" y="3850"/>
                </a:cubicBezTo>
                <a:cubicBezTo>
                  <a:pt x="9608" y="3812"/>
                  <a:pt x="9596" y="3802"/>
                  <a:pt x="9574" y="3819"/>
                </a:cubicBezTo>
                <a:cubicBezTo>
                  <a:pt x="9552" y="3835"/>
                  <a:pt x="9493" y="3800"/>
                  <a:pt x="9375" y="3702"/>
                </a:cubicBezTo>
                <a:cubicBezTo>
                  <a:pt x="9283" y="3626"/>
                  <a:pt x="9202" y="3570"/>
                  <a:pt x="9194" y="3576"/>
                </a:cubicBezTo>
                <a:cubicBezTo>
                  <a:pt x="9186" y="3583"/>
                  <a:pt x="9162" y="3575"/>
                  <a:pt x="9140" y="3559"/>
                </a:cubicBezTo>
                <a:cubicBezTo>
                  <a:pt x="9119" y="3543"/>
                  <a:pt x="9035" y="3530"/>
                  <a:pt x="8955" y="3530"/>
                </a:cubicBezTo>
                <a:cubicBezTo>
                  <a:pt x="8826" y="3530"/>
                  <a:pt x="8804" y="3524"/>
                  <a:pt x="8776" y="3473"/>
                </a:cubicBezTo>
                <a:cubicBezTo>
                  <a:pt x="8747" y="3423"/>
                  <a:pt x="8750" y="3406"/>
                  <a:pt x="8806" y="3342"/>
                </a:cubicBezTo>
                <a:cubicBezTo>
                  <a:pt x="8892" y="3242"/>
                  <a:pt x="8913" y="3068"/>
                  <a:pt x="8852" y="2960"/>
                </a:cubicBezTo>
                <a:cubicBezTo>
                  <a:pt x="8810" y="2885"/>
                  <a:pt x="8795" y="2878"/>
                  <a:pt x="8679" y="2871"/>
                </a:cubicBezTo>
                <a:close/>
                <a:moveTo>
                  <a:pt x="10037" y="3877"/>
                </a:moveTo>
                <a:cubicBezTo>
                  <a:pt x="10034" y="3879"/>
                  <a:pt x="10033" y="3888"/>
                  <a:pt x="10033" y="3902"/>
                </a:cubicBezTo>
                <a:cubicBezTo>
                  <a:pt x="10031" y="3927"/>
                  <a:pt x="10037" y="3940"/>
                  <a:pt x="10046" y="3932"/>
                </a:cubicBezTo>
                <a:cubicBezTo>
                  <a:pt x="10055" y="3925"/>
                  <a:pt x="10055" y="3904"/>
                  <a:pt x="10047" y="3887"/>
                </a:cubicBezTo>
                <a:cubicBezTo>
                  <a:pt x="10043" y="3878"/>
                  <a:pt x="10040" y="3874"/>
                  <a:pt x="10037" y="3877"/>
                </a:cubicBezTo>
                <a:close/>
                <a:moveTo>
                  <a:pt x="10154" y="3944"/>
                </a:moveTo>
                <a:cubicBezTo>
                  <a:pt x="10147" y="3922"/>
                  <a:pt x="10141" y="3935"/>
                  <a:pt x="10140" y="3973"/>
                </a:cubicBezTo>
                <a:cubicBezTo>
                  <a:pt x="10140" y="4012"/>
                  <a:pt x="10145" y="4030"/>
                  <a:pt x="10152" y="4015"/>
                </a:cubicBezTo>
                <a:cubicBezTo>
                  <a:pt x="10159" y="3999"/>
                  <a:pt x="10160" y="3967"/>
                  <a:pt x="10154" y="3944"/>
                </a:cubicBezTo>
                <a:close/>
                <a:moveTo>
                  <a:pt x="10469" y="4015"/>
                </a:moveTo>
                <a:cubicBezTo>
                  <a:pt x="10462" y="3992"/>
                  <a:pt x="10458" y="4005"/>
                  <a:pt x="10457" y="4044"/>
                </a:cubicBezTo>
                <a:cubicBezTo>
                  <a:pt x="10456" y="4082"/>
                  <a:pt x="10462" y="4100"/>
                  <a:pt x="10469" y="4085"/>
                </a:cubicBezTo>
                <a:cubicBezTo>
                  <a:pt x="10476" y="4069"/>
                  <a:pt x="10476" y="4037"/>
                  <a:pt x="10469" y="4015"/>
                </a:cubicBezTo>
                <a:close/>
              </a:path>
            </a:pathLst>
          </a:custGeom>
          <a:ln w="254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234" name="Recent applications of neuromorphic hardware to  robotics and AI"/>
          <p:cNvSpPr txBox="1">
            <a:spLocks noGrp="1"/>
          </p:cNvSpPr>
          <p:nvPr>
            <p:ph type="ctrTitle"/>
          </p:nvPr>
        </p:nvSpPr>
        <p:spPr>
          <a:xfrm>
            <a:off x="885609" y="1914164"/>
            <a:ext cx="6892010" cy="2199919"/>
          </a:xfrm>
          <a:prstGeom prst="rect">
            <a:avLst/>
          </a:prstGeom>
        </p:spPr>
        <p:txBody>
          <a:bodyPr/>
          <a:lstStyle/>
          <a:p>
            <a:pPr algn="l">
              <a:defRPr sz="5900"/>
            </a:pPr>
            <a:r>
              <a:rPr lang="en-CA" sz="4800" dirty="0"/>
              <a:t>Spatial Semantic Pointers (SSPs)</a:t>
            </a:r>
            <a:endParaRPr sz="4800" dirty="0"/>
          </a:p>
        </p:txBody>
      </p:sp>
      <p:sp>
        <p:nvSpPr>
          <p:cNvPr id="235" name="Chris Eliasmith…"/>
          <p:cNvSpPr txBox="1"/>
          <p:nvPr/>
        </p:nvSpPr>
        <p:spPr>
          <a:xfrm>
            <a:off x="885610" y="4482195"/>
            <a:ext cx="7969612" cy="1393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r>
              <a:rPr dirty="0"/>
              <a:t>Chris </a:t>
            </a:r>
            <a:r>
              <a:rPr dirty="0" err="1"/>
              <a:t>Eliasmith</a:t>
            </a:r>
            <a:endParaRPr dirty="0"/>
          </a:p>
          <a:p>
            <a:pPr>
              <a:defRPr sz="2800"/>
            </a:pPr>
            <a:r>
              <a:rPr lang="en-CA" sz="1969" dirty="0"/>
              <a:t>SYDE 556/750</a:t>
            </a:r>
            <a:endParaRPr sz="1969" dirty="0"/>
          </a:p>
        </p:txBody>
      </p:sp>
      <p:pic>
        <p:nvPicPr>
          <p:cNvPr id="236" name="ctn logo.png" descr="ctn logo.png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856416" y="6219691"/>
            <a:ext cx="1125141" cy="55364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311" y="199309"/>
            <a:ext cx="2197467" cy="5782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PA: Semantic Pointers"/>
          <p:cNvSpPr txBox="1">
            <a:spLocks noGrp="1"/>
          </p:cNvSpPr>
          <p:nvPr>
            <p:ph type="title"/>
          </p:nvPr>
        </p:nvSpPr>
        <p:spPr>
          <a:xfrm>
            <a:off x="892969" y="17859"/>
            <a:ext cx="7358063" cy="1714500"/>
          </a:xfrm>
          <a:prstGeom prst="rect">
            <a:avLst/>
          </a:prstGeom>
        </p:spPr>
        <p:txBody>
          <a:bodyPr/>
          <a:lstStyle/>
          <a:p>
            <a:r>
              <a:rPr lang="en-CA" dirty="0"/>
              <a:t>How to Choose Axis Vectors</a:t>
            </a:r>
            <a:endParaRPr dirty="0"/>
          </a:p>
        </p:txBody>
      </p:sp>
      <p:sp>
        <p:nvSpPr>
          <p:cNvPr id="200" name="E.g. The pointer would be the activity of the top level of a standard hierarchical visual model for object recognition…"/>
          <p:cNvSpPr txBox="1">
            <a:spLocks noGrp="1"/>
          </p:cNvSpPr>
          <p:nvPr>
            <p:ph type="body" idx="1"/>
          </p:nvPr>
        </p:nvSpPr>
        <p:spPr>
          <a:xfrm>
            <a:off x="312539" y="1447799"/>
            <a:ext cx="8518922" cy="482084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Randomly (examples </a:t>
            </a:r>
            <a:r>
              <a:rPr lang="en-US" dirty="0" err="1"/>
              <a:t>til</a:t>
            </a:r>
            <a:r>
              <a:rPr lang="en-US" dirty="0"/>
              <a:t> now)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0A0522-982A-FE4A-B2C7-D31CC05E7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784" y="2094124"/>
            <a:ext cx="6498431" cy="37546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10D7CE-85A0-C648-AB33-1C378640AB6A}"/>
              </a:ext>
            </a:extLst>
          </p:cNvPr>
          <p:cNvSpPr txBox="1"/>
          <p:nvPr/>
        </p:nvSpPr>
        <p:spPr>
          <a:xfrm>
            <a:off x="2133600" y="5848773"/>
            <a:ext cx="487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Tuning curves of neurons with random axis vectors and evenly tiled SSPs as encoders</a:t>
            </a:r>
          </a:p>
        </p:txBody>
      </p:sp>
    </p:spTree>
    <p:extLst>
      <p:ext uri="{BB962C8B-B14F-4D97-AF65-F5344CB8AC3E}">
        <p14:creationId xmlns:p14="http://schemas.microsoft.com/office/powerpoint/2010/main" val="201071436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PA: Semantic Pointers"/>
          <p:cNvSpPr txBox="1">
            <a:spLocks noGrp="1"/>
          </p:cNvSpPr>
          <p:nvPr>
            <p:ph type="title"/>
          </p:nvPr>
        </p:nvSpPr>
        <p:spPr>
          <a:xfrm>
            <a:off x="892969" y="17859"/>
            <a:ext cx="7358063" cy="1714500"/>
          </a:xfrm>
          <a:prstGeom prst="rect">
            <a:avLst/>
          </a:prstGeom>
        </p:spPr>
        <p:txBody>
          <a:bodyPr/>
          <a:lstStyle/>
          <a:p>
            <a:r>
              <a:rPr lang="en-CA" dirty="0"/>
              <a:t>How to Choose Axis Vectors</a:t>
            </a:r>
            <a:endParaRPr dirty="0"/>
          </a:p>
        </p:txBody>
      </p:sp>
      <p:sp>
        <p:nvSpPr>
          <p:cNvPr id="200" name="E.g. The pointer would be the activity of the top level of a standard hierarchical visual model for object recognition…"/>
          <p:cNvSpPr txBox="1">
            <a:spLocks noGrp="1"/>
          </p:cNvSpPr>
          <p:nvPr>
            <p:ph type="body" idx="1"/>
          </p:nvPr>
        </p:nvSpPr>
        <p:spPr>
          <a:xfrm>
            <a:off x="312539" y="1447799"/>
            <a:ext cx="8518922" cy="482084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With plane wave structure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0D7CE-85A0-C648-AB33-1C378640AB6A}"/>
              </a:ext>
            </a:extLst>
          </p:cNvPr>
          <p:cNvSpPr txBox="1"/>
          <p:nvPr/>
        </p:nvSpPr>
        <p:spPr>
          <a:xfrm>
            <a:off x="2133600" y="5848773"/>
            <a:ext cx="487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Tuning curves of neurons with structured axis vectors and encoders picking out plane waves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C7F7C7-18EA-5547-B771-EEA33A215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175" y="2219232"/>
            <a:ext cx="6089650" cy="343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2799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PA: Semantic Pointers"/>
          <p:cNvSpPr txBox="1">
            <a:spLocks noGrp="1"/>
          </p:cNvSpPr>
          <p:nvPr>
            <p:ph type="title"/>
          </p:nvPr>
        </p:nvSpPr>
        <p:spPr>
          <a:xfrm>
            <a:off x="892969" y="17859"/>
            <a:ext cx="7358063" cy="1714500"/>
          </a:xfrm>
          <a:prstGeom prst="rect">
            <a:avLst/>
          </a:prstGeom>
        </p:spPr>
        <p:txBody>
          <a:bodyPr/>
          <a:lstStyle/>
          <a:p>
            <a:r>
              <a:rPr lang="en-CA" dirty="0"/>
              <a:t>How to Choose Axis Vectors</a:t>
            </a:r>
            <a:endParaRPr dirty="0"/>
          </a:p>
        </p:txBody>
      </p:sp>
      <p:sp>
        <p:nvSpPr>
          <p:cNvPr id="200" name="E.g. The pointer would be the activity of the top level of a standard hierarchical visual model for object recognition…"/>
          <p:cNvSpPr txBox="1">
            <a:spLocks noGrp="1"/>
          </p:cNvSpPr>
          <p:nvPr>
            <p:ph type="body" idx="1"/>
          </p:nvPr>
        </p:nvSpPr>
        <p:spPr>
          <a:xfrm>
            <a:off x="312539" y="1447799"/>
            <a:ext cx="8518922" cy="482084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Sums of planar waves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5634D5-EB14-8D41-AA60-0C5D06CCA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362200"/>
            <a:ext cx="78994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774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PA: Semantic Pointers"/>
          <p:cNvSpPr txBox="1">
            <a:spLocks noGrp="1"/>
          </p:cNvSpPr>
          <p:nvPr>
            <p:ph type="title"/>
          </p:nvPr>
        </p:nvSpPr>
        <p:spPr>
          <a:xfrm>
            <a:off x="892969" y="17859"/>
            <a:ext cx="7358063" cy="1714500"/>
          </a:xfrm>
          <a:prstGeom prst="rect">
            <a:avLst/>
          </a:prstGeom>
        </p:spPr>
        <p:txBody>
          <a:bodyPr/>
          <a:lstStyle/>
          <a:p>
            <a:r>
              <a:rPr lang="en-CA" dirty="0"/>
              <a:t>Grid Cells</a:t>
            </a:r>
            <a:endParaRPr dirty="0"/>
          </a:p>
        </p:txBody>
      </p:sp>
      <p:sp>
        <p:nvSpPr>
          <p:cNvPr id="200" name="E.g. The pointer would be the activity of the top level of a standard hierarchical visual model for object recognition…"/>
          <p:cNvSpPr txBox="1">
            <a:spLocks noGrp="1"/>
          </p:cNvSpPr>
          <p:nvPr>
            <p:ph type="body" idx="1"/>
          </p:nvPr>
        </p:nvSpPr>
        <p:spPr>
          <a:xfrm>
            <a:off x="312539" y="1285875"/>
            <a:ext cx="8518922" cy="498276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r>
              <a:rPr lang="en-US" dirty="0"/>
              <a:t>With plane wave structure, spiking neurons give grid cell responses</a:t>
            </a:r>
          </a:p>
          <a:p>
            <a:r>
              <a:rPr lang="en-US" dirty="0"/>
              <a:t>We can combine them to get place cells (with standard NEF decoders)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16F7FB-2313-0741-B04E-97A7F4691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9066" y="4200400"/>
            <a:ext cx="4419600" cy="22534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5D89B8-277D-234A-9A83-56B5F1475E4F}"/>
              </a:ext>
            </a:extLst>
          </p:cNvPr>
          <p:cNvSpPr txBox="1"/>
          <p:nvPr/>
        </p:nvSpPr>
        <p:spPr>
          <a:xfrm>
            <a:off x="3874823" y="6285303"/>
            <a:ext cx="1668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SSP Grid cells</a:t>
            </a:r>
          </a:p>
        </p:txBody>
      </p:sp>
    </p:spTree>
    <p:extLst>
      <p:ext uri="{BB962C8B-B14F-4D97-AF65-F5344CB8AC3E}">
        <p14:creationId xmlns:p14="http://schemas.microsoft.com/office/powerpoint/2010/main" val="197443385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le 1"/>
          <p:cNvSpPr txBox="1">
            <a:spLocks noGrp="1"/>
          </p:cNvSpPr>
          <p:nvPr>
            <p:ph type="title"/>
          </p:nvPr>
        </p:nvSpPr>
        <p:spPr>
          <a:xfrm>
            <a:off x="892969" y="-22071"/>
            <a:ext cx="7358063" cy="1714501"/>
          </a:xfrm>
          <a:prstGeom prst="rect">
            <a:avLst/>
          </a:prstGeom>
        </p:spPr>
        <p:txBody>
          <a:bodyPr/>
          <a:lstStyle/>
          <a:p>
            <a:r>
              <a:t>Place Cells</a:t>
            </a:r>
          </a:p>
        </p:txBody>
      </p:sp>
      <p:pic>
        <p:nvPicPr>
          <p:cNvPr id="27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105067" y="2571750"/>
            <a:ext cx="4714876" cy="27682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06" y="2155893"/>
            <a:ext cx="5054204" cy="4241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properties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Euclidean space is preserved on a high-d torus</a:t>
            </a:r>
          </a:p>
          <a:p>
            <a:endParaRPr lang="en-US" dirty="0"/>
          </a:p>
          <a:p>
            <a:r>
              <a:rPr lang="en-US" dirty="0"/>
              <a:t>E.g.,</a:t>
            </a:r>
          </a:p>
          <a:p>
            <a:endParaRPr lang="en-US" dirty="0"/>
          </a:p>
          <a:p>
            <a:r>
              <a:rPr lang="en-US" dirty="0"/>
              <a:t>We get the benefits of high-d representation, with accurate low-d Euclidean representation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28AB3-39C1-8C44-84D4-1C28F33AF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2710355"/>
            <a:ext cx="5715000" cy="647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447DBD-B07A-C441-9073-BE16599B7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400" y="3393527"/>
            <a:ext cx="5669647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5684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SLAM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SLAM with complex features at certain spatial locations</a:t>
            </a:r>
          </a:p>
          <a:p>
            <a:r>
              <a:rPr lang="en-US" dirty="0"/>
              <a:t>Start with no knowledge, bind vector descriptions to particular location in space</a:t>
            </a:r>
          </a:p>
          <a:p>
            <a:r>
              <a:rPr lang="en-US" dirty="0"/>
              <a:t>Combines spatial and ‘symbol’ </a:t>
            </a:r>
            <a:r>
              <a:rPr lang="en-US" dirty="0" err="1"/>
              <a:t>repn</a:t>
            </a:r>
            <a:r>
              <a:rPr lang="en-US" dirty="0"/>
              <a:t> in neural network</a:t>
            </a:r>
          </a:p>
          <a:p>
            <a:r>
              <a:rPr lang="en-US" dirty="0"/>
              <a:t>Semantic map as opposed to standard ‘image registration’ map</a:t>
            </a:r>
          </a:p>
        </p:txBody>
      </p:sp>
    </p:spTree>
    <p:extLst>
      <p:ext uri="{BB962C8B-B14F-4D97-AF65-F5344CB8AC3E}">
        <p14:creationId xmlns:p14="http://schemas.microsoft.com/office/powerpoint/2010/main" val="1701001070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SLAM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5171903"/>
            <a:ext cx="8229600" cy="1249363"/>
          </a:xfrm>
        </p:spPr>
        <p:txBody>
          <a:bodyPr/>
          <a:lstStyle/>
          <a:p>
            <a:r>
              <a:rPr lang="en-US" sz="2800" dirty="0"/>
              <a:t>Path integrator tracks ego position from velocity</a:t>
            </a:r>
          </a:p>
          <a:p>
            <a:r>
              <a:rPr lang="en-US" sz="2800" dirty="0"/>
              <a:t>SLAM model learns env map, outputs </a:t>
            </a:r>
            <a:r>
              <a:rPr lang="en-US" sz="2800" dirty="0" err="1"/>
              <a:t>allo</a:t>
            </a:r>
            <a:r>
              <a:rPr lang="en-US" sz="2800" dirty="0"/>
              <a:t>- and ego-centric position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3A4708-525B-D84A-A74D-41FB1632D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17638"/>
            <a:ext cx="4801549" cy="31878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F52656-7029-194E-BE32-0197BA1A7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742915"/>
            <a:ext cx="3482731" cy="228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28092C-0AE9-1E48-9E3A-262EAED7693F}"/>
              </a:ext>
            </a:extLst>
          </p:cNvPr>
          <p:cNvSpPr txBox="1"/>
          <p:nvPr/>
        </p:nvSpPr>
        <p:spPr>
          <a:xfrm>
            <a:off x="1981200" y="4420777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7E585F-3766-9242-B695-8F7557028BB3}"/>
              </a:ext>
            </a:extLst>
          </p:cNvPr>
          <p:cNvSpPr txBox="1"/>
          <p:nvPr/>
        </p:nvSpPr>
        <p:spPr>
          <a:xfrm>
            <a:off x="6160372" y="4415743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Integrator</a:t>
            </a:r>
          </a:p>
        </p:txBody>
      </p:sp>
    </p:spTree>
    <p:extLst>
      <p:ext uri="{BB962C8B-B14F-4D97-AF65-F5344CB8AC3E}">
        <p14:creationId xmlns:p14="http://schemas.microsoft.com/office/powerpoint/2010/main" val="3818145396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One-minute long paths in 2D and 3D, spiking network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10437F-D00B-8246-AE9B-8D368F783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2715939"/>
            <a:ext cx="75438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936047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SLAM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Learns env by end of 20s path, full spiking</a:t>
            </a:r>
          </a:p>
          <a:p>
            <a:r>
              <a:rPr lang="en-US" dirty="0"/>
              <a:t>Scaling up; symbols ‘over’ space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6D1EC9-4335-AC47-A70C-DA968B5C8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725" y="2938298"/>
            <a:ext cx="6686550" cy="391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7798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PA: Semantic Pointers"/>
          <p:cNvSpPr txBox="1">
            <a:spLocks noGrp="1"/>
          </p:cNvSpPr>
          <p:nvPr>
            <p:ph type="title"/>
          </p:nvPr>
        </p:nvSpPr>
        <p:spPr>
          <a:xfrm>
            <a:off x="892969" y="17859"/>
            <a:ext cx="7358063" cy="1714500"/>
          </a:xfrm>
          <a:prstGeom prst="rect">
            <a:avLst/>
          </a:prstGeom>
        </p:spPr>
        <p:txBody>
          <a:bodyPr/>
          <a:lstStyle/>
          <a:p>
            <a:r>
              <a:rPr lang="en-CA" dirty="0"/>
              <a:t>Spatial </a:t>
            </a:r>
            <a:r>
              <a:rPr dirty="0"/>
              <a:t>Semantic Pointers</a:t>
            </a:r>
          </a:p>
        </p:txBody>
      </p:sp>
      <p:sp>
        <p:nvSpPr>
          <p:cNvPr id="200" name="E.g. The pointer would be the activity of the top level of a standard hierarchical visual model for object recognition…"/>
          <p:cNvSpPr txBox="1">
            <a:spLocks noGrp="1"/>
          </p:cNvSpPr>
          <p:nvPr>
            <p:ph type="body" idx="1"/>
          </p:nvPr>
        </p:nvSpPr>
        <p:spPr>
          <a:xfrm>
            <a:off x="312539" y="1285875"/>
            <a:ext cx="8518922" cy="4982766"/>
          </a:xfrm>
          <a:prstGeom prst="rect">
            <a:avLst/>
          </a:prstGeom>
        </p:spPr>
        <p:txBody>
          <a:bodyPr/>
          <a:lstStyle/>
          <a:p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Semantic pointers represent standard discrete structures (lists, trees, etc.)</a:t>
            </a:r>
          </a:p>
          <a:p>
            <a:r>
              <a:rPr lang="en-US" sz="2400" dirty="0"/>
              <a:t>SSPs allow recurrent convolutions to have fractional powers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Compute fractional </a:t>
            </a:r>
            <a:r>
              <a:rPr lang="en-US" sz="2400" i="1" dirty="0"/>
              <a:t>k</a:t>
            </a:r>
            <a:r>
              <a:rPr lang="en-US" sz="2400" dirty="0"/>
              <a:t> in Fourier space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3001074"/>
            <a:ext cx="3365500" cy="1143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050" y="4661571"/>
            <a:ext cx="4787900" cy="101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3A413E-64DF-0A44-9C70-FABEAB9F9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969" y="5901059"/>
            <a:ext cx="7013190" cy="58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0460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SLAM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Learns maps in LTM bound to 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64A9A6-C3E7-5741-8DF2-90803DFC7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2302243"/>
            <a:ext cx="5867400" cy="431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11626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Navigation net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Navigation network</a:t>
            </a:r>
          </a:p>
        </p:txBody>
      </p:sp>
      <p:pic>
        <p:nvPicPr>
          <p:cNvPr id="2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895600"/>
            <a:ext cx="5154586" cy="2927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600" y="3048000"/>
            <a:ext cx="3723680" cy="373261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72D44A-C56F-D64B-ACFD-6AF00BBFBB52}"/>
              </a:ext>
            </a:extLst>
          </p:cNvPr>
          <p:cNvSpPr txBox="1"/>
          <p:nvPr/>
        </p:nvSpPr>
        <p:spPr>
          <a:xfrm>
            <a:off x="488731" y="1664921"/>
            <a:ext cx="792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Combined all of the above into a network to recall location and navigate to arbitrary objects in a maze.</a:t>
            </a:r>
          </a:p>
        </p:txBody>
      </p:sp>
    </p:spTree>
    <p:extLst>
      <p:ext uri="{BB962C8B-B14F-4D97-AF65-F5344CB8AC3E}">
        <p14:creationId xmlns:p14="http://schemas.microsoft.com/office/powerpoint/2010/main" val="124535748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SSPs as Probabilities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SSPs can be a method for encoding and processing probabilities</a:t>
            </a:r>
          </a:p>
          <a:p>
            <a:r>
              <a:rPr lang="en-US" dirty="0"/>
              <a:t>Method directly connects neural networks to probabilistic reasoning</a:t>
            </a:r>
          </a:p>
          <a:p>
            <a:r>
              <a:rPr lang="en-US" dirty="0"/>
              <a:t>SSP based methods are efficient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138934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SSPs as Probabilities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/>
              <a:t>Background</a:t>
            </a:r>
          </a:p>
          <a:p>
            <a:r>
              <a:rPr lang="en-US" dirty="0"/>
              <a:t>Kernel Density Estimators</a:t>
            </a:r>
          </a:p>
          <a:p>
            <a:endParaRPr lang="en-US" dirty="0"/>
          </a:p>
        </p:txBody>
      </p:sp>
      <p:pic>
        <p:nvPicPr>
          <p:cNvPr id="5" name="Google Shape;305;p32">
            <a:extLst>
              <a:ext uri="{FF2B5EF4-FFF2-40B4-BE49-F238E27FC236}">
                <a16:creationId xmlns:a16="http://schemas.microsoft.com/office/drawing/2014/main" id="{257BE1B9-9A4C-F64F-BE63-ACD58AA11F02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585138" y="3412893"/>
            <a:ext cx="3264120" cy="392580"/>
          </a:xfrm>
          <a:prstGeom prst="rect">
            <a:avLst/>
          </a:prstGeom>
          <a:ln>
            <a:noFill/>
          </a:ln>
        </p:spPr>
      </p:pic>
      <p:sp>
        <p:nvSpPr>
          <p:cNvPr id="6" name="CustomShape 3">
            <a:extLst>
              <a:ext uri="{FF2B5EF4-FFF2-40B4-BE49-F238E27FC236}">
                <a16:creationId xmlns:a16="http://schemas.microsoft.com/office/drawing/2014/main" id="{5D4A5054-3130-8E40-943E-1C38CF713959}"/>
              </a:ext>
            </a:extLst>
          </p:cNvPr>
          <p:cNvSpPr/>
          <p:nvPr/>
        </p:nvSpPr>
        <p:spPr>
          <a:xfrm>
            <a:off x="630540" y="3276600"/>
            <a:ext cx="2853720" cy="6155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From a dataset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8" name="Google Shape;308;p32">
            <a:extLst>
              <a:ext uri="{FF2B5EF4-FFF2-40B4-BE49-F238E27FC236}">
                <a16:creationId xmlns:a16="http://schemas.microsoft.com/office/drawing/2014/main" id="{212BE7BB-AB36-C542-AD94-AA733E38B57E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4017910" y="5238720"/>
            <a:ext cx="4595760" cy="933480"/>
          </a:xfrm>
          <a:prstGeom prst="rect">
            <a:avLst/>
          </a:prstGeom>
          <a:ln>
            <a:noFill/>
          </a:ln>
        </p:spPr>
      </p:pic>
      <p:sp>
        <p:nvSpPr>
          <p:cNvPr id="9" name="CustomShape 5">
            <a:extLst>
              <a:ext uri="{FF2B5EF4-FFF2-40B4-BE49-F238E27FC236}">
                <a16:creationId xmlns:a16="http://schemas.microsoft.com/office/drawing/2014/main" id="{E4FA71FB-24DB-154C-81ED-EDF691CAD77E}"/>
              </a:ext>
            </a:extLst>
          </p:cNvPr>
          <p:cNvSpPr/>
          <p:nvPr/>
        </p:nvSpPr>
        <p:spPr>
          <a:xfrm>
            <a:off x="643678" y="5113200"/>
            <a:ext cx="3194820" cy="104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91440" rIns="90000" bIns="9144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We can estimate the probability of x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1" name="CustomShape 7">
            <a:extLst>
              <a:ext uri="{FF2B5EF4-FFF2-40B4-BE49-F238E27FC236}">
                <a16:creationId xmlns:a16="http://schemas.microsoft.com/office/drawing/2014/main" id="{CD68D799-760B-EE4C-8A5B-D48DE7B3FC39}"/>
              </a:ext>
            </a:extLst>
          </p:cNvPr>
          <p:cNvSpPr/>
          <p:nvPr/>
        </p:nvSpPr>
        <p:spPr>
          <a:xfrm>
            <a:off x="603540" y="4223760"/>
            <a:ext cx="4244400" cy="6155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91440" rIns="90000" bIns="9144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spc="-1" dirty="0">
                <a:solidFill>
                  <a:srgbClr val="000000"/>
                </a:solidFill>
                <a:latin typeface="Arial"/>
                <a:ea typeface="Arial"/>
              </a:rPr>
              <a:t>With a k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ernel function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2" name="Google Shape;312;p32">
            <a:extLst>
              <a:ext uri="{FF2B5EF4-FFF2-40B4-BE49-F238E27FC236}">
                <a16:creationId xmlns:a16="http://schemas.microsoft.com/office/drawing/2014/main" id="{FC6A7490-45E3-4049-91C8-D414173FC29D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4572000" y="4204880"/>
            <a:ext cx="3264120" cy="7405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263024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SSPs as Probabilities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Kernel Density Estimators Examples</a:t>
            </a:r>
          </a:p>
          <a:p>
            <a:endParaRPr lang="en-US" dirty="0"/>
          </a:p>
        </p:txBody>
      </p:sp>
      <p:pic>
        <p:nvPicPr>
          <p:cNvPr id="10" name="Google Shape;318;p33">
            <a:extLst>
              <a:ext uri="{FF2B5EF4-FFF2-40B4-BE49-F238E27FC236}">
                <a16:creationId xmlns:a16="http://schemas.microsoft.com/office/drawing/2014/main" id="{58BD4D00-CE25-7348-8AE1-D8298B8ABA5D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0510" y="2198147"/>
            <a:ext cx="8458200" cy="465459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764296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SSPs as Probabilities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/>
              <a:t>Problems</a:t>
            </a:r>
          </a:p>
          <a:p>
            <a:r>
              <a:rPr lang="en-US" dirty="0"/>
              <a:t>KDE memory grows linearly with the number of observations</a:t>
            </a:r>
          </a:p>
          <a:p>
            <a:r>
              <a:rPr lang="en-US" dirty="0"/>
              <a:t>KDE time to compute a probability grow linearly with # of observations</a:t>
            </a:r>
          </a:p>
          <a:p>
            <a:pPr marL="0" indent="0">
              <a:buNone/>
            </a:pPr>
            <a:r>
              <a:rPr lang="en-US" i="1" dirty="0"/>
              <a:t>But…</a:t>
            </a:r>
          </a:p>
          <a:p>
            <a:r>
              <a:rPr lang="en-US" dirty="0"/>
              <a:t>Not if your kernel is a dot product</a:t>
            </a:r>
          </a:p>
        </p:txBody>
      </p:sp>
      <p:pic>
        <p:nvPicPr>
          <p:cNvPr id="14" name="Google Shape;330;p35">
            <a:extLst>
              <a:ext uri="{FF2B5EF4-FFF2-40B4-BE49-F238E27FC236}">
                <a16:creationId xmlns:a16="http://schemas.microsoft.com/office/drawing/2014/main" id="{15A080EC-6411-2242-BACC-8E55F31F61C2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52400" y="5816701"/>
            <a:ext cx="3782377" cy="374160"/>
          </a:xfrm>
          <a:prstGeom prst="rect">
            <a:avLst/>
          </a:prstGeom>
          <a:ln>
            <a:noFill/>
          </a:ln>
        </p:spPr>
      </p:pic>
      <p:pic>
        <p:nvPicPr>
          <p:cNvPr id="15" name="Google Shape;337;p36">
            <a:extLst>
              <a:ext uri="{FF2B5EF4-FFF2-40B4-BE49-F238E27FC236}">
                <a16:creationId xmlns:a16="http://schemas.microsoft.com/office/drawing/2014/main" id="{19C57535-7F16-584F-B6A8-842B9F329B77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4659991" y="5696640"/>
            <a:ext cx="4333372" cy="780360"/>
          </a:xfrm>
          <a:prstGeom prst="rect">
            <a:avLst/>
          </a:prstGeom>
          <a:ln>
            <a:noFill/>
          </a:ln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B9449956-3B25-9D4B-98B2-FE077E9D17DD}"/>
              </a:ext>
            </a:extLst>
          </p:cNvPr>
          <p:cNvSpPr/>
          <p:nvPr/>
        </p:nvSpPr>
        <p:spPr bwMode="auto">
          <a:xfrm>
            <a:off x="4114800" y="5938938"/>
            <a:ext cx="381000" cy="18872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583026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SSPs as Probabilities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1295400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SSPs induce a quasi-kernel</a:t>
            </a:r>
          </a:p>
          <a:p>
            <a:r>
              <a:rPr lang="en-US" dirty="0"/>
              <a:t>‘quasi’ because there are negatives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Google Shape;441;p45">
            <a:extLst>
              <a:ext uri="{FF2B5EF4-FFF2-40B4-BE49-F238E27FC236}">
                <a16:creationId xmlns:a16="http://schemas.microsoft.com/office/drawing/2014/main" id="{3EA10FB1-BF7C-B748-8B7C-EDF0699AFBD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828800" y="3078164"/>
            <a:ext cx="4608720" cy="2586240"/>
          </a:xfrm>
          <a:prstGeom prst="rect">
            <a:avLst/>
          </a:prstGeom>
          <a:ln>
            <a:noFill/>
          </a:ln>
        </p:spPr>
      </p:pic>
      <p:pic>
        <p:nvPicPr>
          <p:cNvPr id="5" name="Google Shape;443;p45">
            <a:extLst>
              <a:ext uri="{FF2B5EF4-FFF2-40B4-BE49-F238E27FC236}">
                <a16:creationId xmlns:a16="http://schemas.microsoft.com/office/drawing/2014/main" id="{3D3CA7DD-5732-A140-8677-0168AFE6973A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1818720" y="5665484"/>
            <a:ext cx="5090400" cy="10429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582541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SSPs as Probabilities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1295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Can convert to probability estimator</a:t>
            </a:r>
          </a:p>
          <a:p>
            <a:endParaRPr lang="en-US" dirty="0"/>
          </a:p>
        </p:txBody>
      </p:sp>
      <p:grpSp>
        <p:nvGrpSpPr>
          <p:cNvPr id="6" name="Group 2">
            <a:extLst>
              <a:ext uri="{FF2B5EF4-FFF2-40B4-BE49-F238E27FC236}">
                <a16:creationId xmlns:a16="http://schemas.microsoft.com/office/drawing/2014/main" id="{6FC764B8-807F-F740-9B5A-C80397B5ADF6}"/>
              </a:ext>
            </a:extLst>
          </p:cNvPr>
          <p:cNvGrpSpPr/>
          <p:nvPr/>
        </p:nvGrpSpPr>
        <p:grpSpPr>
          <a:xfrm>
            <a:off x="475593" y="2487001"/>
            <a:ext cx="8179200" cy="408600"/>
            <a:chOff x="520920" y="1538640"/>
            <a:chExt cx="8179200" cy="408600"/>
          </a:xfrm>
        </p:grpSpPr>
        <p:pic>
          <p:nvPicPr>
            <p:cNvPr id="7" name="Google Shape;689;p69_1">
              <a:extLst>
                <a:ext uri="{FF2B5EF4-FFF2-40B4-BE49-F238E27FC236}">
                  <a16:creationId xmlns:a16="http://schemas.microsoft.com/office/drawing/2014/main" id="{82BA1C1B-5FB9-FF4D-8506-C10B2CA0B023}"/>
                </a:ext>
              </a:extLst>
            </p:cNvPr>
            <p:cNvPicPr/>
            <p:nvPr/>
          </p:nvPicPr>
          <p:blipFill>
            <a:blip r:embed="rId3"/>
            <a:stretch/>
          </p:blipFill>
          <p:spPr>
            <a:xfrm>
              <a:off x="520920" y="1538640"/>
              <a:ext cx="5847120" cy="366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8" name="CustomShape 3">
              <a:extLst>
                <a:ext uri="{FF2B5EF4-FFF2-40B4-BE49-F238E27FC236}">
                  <a16:creationId xmlns:a16="http://schemas.microsoft.com/office/drawing/2014/main" id="{F3575593-2D54-1848-A784-5931B12900BF}"/>
                </a:ext>
              </a:extLst>
            </p:cNvPr>
            <p:cNvSpPr/>
            <p:nvPr/>
          </p:nvSpPr>
          <p:spPr>
            <a:xfrm>
              <a:off x="7192440" y="1551600"/>
              <a:ext cx="150768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>
              <a:sp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1400" b="0" strike="noStrike" spc="-1">
                  <a:solidFill>
                    <a:srgbClr val="000000"/>
                  </a:solidFill>
                  <a:latin typeface="Arial"/>
                  <a:ea typeface="Arial"/>
                </a:rPr>
                <a:t>Glad et al, 2003</a:t>
              </a:r>
              <a:endParaRPr lang="en-US" sz="1400" b="0" strike="noStrike" spc="-1">
                <a:latin typeface="Arial"/>
              </a:endParaRPr>
            </a:p>
          </p:txBody>
        </p:sp>
      </p:grpSp>
      <p:pic>
        <p:nvPicPr>
          <p:cNvPr id="9" name="Google Shape;452;p46">
            <a:extLst>
              <a:ext uri="{FF2B5EF4-FFF2-40B4-BE49-F238E27FC236}">
                <a16:creationId xmlns:a16="http://schemas.microsoft.com/office/drawing/2014/main" id="{3C345EB8-B97B-8E43-AB14-EB438C83308B}"/>
              </a:ext>
            </a:extLst>
          </p:cNvPr>
          <p:cNvPicPr/>
          <p:nvPr/>
        </p:nvPicPr>
        <p:blipFill>
          <a:blip r:embed="rId4"/>
          <a:srcRect t="16626"/>
          <a:stretch/>
        </p:blipFill>
        <p:spPr>
          <a:xfrm>
            <a:off x="609600" y="3200400"/>
            <a:ext cx="4572000" cy="3530562"/>
          </a:xfrm>
          <a:prstGeom prst="rect">
            <a:avLst/>
          </a:prstGeom>
          <a:ln>
            <a:noFill/>
          </a:ln>
        </p:spPr>
      </p:pic>
      <p:grpSp>
        <p:nvGrpSpPr>
          <p:cNvPr id="10" name="Group 4">
            <a:extLst>
              <a:ext uri="{FF2B5EF4-FFF2-40B4-BE49-F238E27FC236}">
                <a16:creationId xmlns:a16="http://schemas.microsoft.com/office/drawing/2014/main" id="{31931B2C-7FD4-C44E-BF55-ABC59D151CA9}"/>
              </a:ext>
            </a:extLst>
          </p:cNvPr>
          <p:cNvGrpSpPr/>
          <p:nvPr/>
        </p:nvGrpSpPr>
        <p:grpSpPr>
          <a:xfrm>
            <a:off x="5255040" y="3957067"/>
            <a:ext cx="3279360" cy="1078820"/>
            <a:chOff x="2130840" y="2360880"/>
            <a:chExt cx="4843440" cy="1593360"/>
          </a:xfrm>
        </p:grpSpPr>
        <p:sp>
          <p:nvSpPr>
            <p:cNvPr id="11" name="CustomShape 5">
              <a:extLst>
                <a:ext uri="{FF2B5EF4-FFF2-40B4-BE49-F238E27FC236}">
                  <a16:creationId xmlns:a16="http://schemas.microsoft.com/office/drawing/2014/main" id="{556B587F-1D3C-084C-8D2C-BE7B747E5A91}"/>
                </a:ext>
              </a:extLst>
            </p:cNvPr>
            <p:cNvSpPr/>
            <p:nvPr/>
          </p:nvSpPr>
          <p:spPr>
            <a:xfrm>
              <a:off x="2130840" y="2360880"/>
              <a:ext cx="4843440" cy="1593360"/>
            </a:xfrm>
            <a:prstGeom prst="rect">
              <a:avLst/>
            </a:prstGeom>
            <a:solidFill>
              <a:srgbClr val="FFFFFF"/>
            </a:solidFill>
            <a:ln w="9360">
              <a:solidFill>
                <a:srgbClr val="75757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2" name="Google Shape;455;p46">
              <a:extLst>
                <a:ext uri="{FF2B5EF4-FFF2-40B4-BE49-F238E27FC236}">
                  <a16:creationId xmlns:a16="http://schemas.microsoft.com/office/drawing/2014/main" id="{829CE6ED-A48B-B744-83DA-95374C44CD59}"/>
                </a:ext>
              </a:extLst>
            </p:cNvPr>
            <p:cNvPicPr/>
            <p:nvPr/>
          </p:nvPicPr>
          <p:blipFill>
            <a:blip r:embed="rId5"/>
            <a:stretch/>
          </p:blipFill>
          <p:spPr>
            <a:xfrm>
              <a:off x="2784240" y="2898000"/>
              <a:ext cx="3537000" cy="519120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343160087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SSPs as Probabilities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1295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 SSP memory is a latent probability distribution</a:t>
            </a:r>
          </a:p>
          <a:p>
            <a:r>
              <a:rPr lang="en-US" dirty="0"/>
              <a:t>The distribution is stored in bundles of vector symbols.</a:t>
            </a:r>
          </a:p>
          <a:p>
            <a:r>
              <a:rPr lang="en-US" dirty="0"/>
              <a:t>We can apply manipulations to bundles to produce probabilistic statements</a:t>
            </a:r>
          </a:p>
        </p:txBody>
      </p:sp>
      <p:pic>
        <p:nvPicPr>
          <p:cNvPr id="13" name="Google Shape;469;p48">
            <a:extLst>
              <a:ext uri="{FF2B5EF4-FFF2-40B4-BE49-F238E27FC236}">
                <a16:creationId xmlns:a16="http://schemas.microsoft.com/office/drawing/2014/main" id="{2D10C665-B387-CD47-B580-14EB997D88AB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666999" y="4876800"/>
            <a:ext cx="2894629" cy="968992"/>
          </a:xfrm>
          <a:prstGeom prst="rect">
            <a:avLst/>
          </a:prstGeom>
          <a:ln>
            <a:noFill/>
          </a:ln>
        </p:spPr>
      </p:pic>
      <p:pic>
        <p:nvPicPr>
          <p:cNvPr id="14" name="Google Shape;338;p36">
            <a:extLst>
              <a:ext uri="{FF2B5EF4-FFF2-40B4-BE49-F238E27FC236}">
                <a16:creationId xmlns:a16="http://schemas.microsoft.com/office/drawing/2014/main" id="{E180DEE8-0A55-244A-BDE6-32D213899248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1676400" y="6214208"/>
            <a:ext cx="3733800" cy="37178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5455704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8969-1B86-7A49-9F1D-976D6B89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SSPs as Probabilities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9518D-B2F6-A746-8506-12065C933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1295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Conditioning</a:t>
            </a:r>
          </a:p>
        </p:txBody>
      </p:sp>
      <p:pic>
        <p:nvPicPr>
          <p:cNvPr id="6" name="Google Shape;498;p50">
            <a:extLst>
              <a:ext uri="{FF2B5EF4-FFF2-40B4-BE49-F238E27FC236}">
                <a16:creationId xmlns:a16="http://schemas.microsoft.com/office/drawing/2014/main" id="{70D6FA08-E10F-1D4B-95C2-55DD8DD932D7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-38425" y="3429000"/>
            <a:ext cx="9220850" cy="2692260"/>
          </a:xfrm>
          <a:prstGeom prst="rect">
            <a:avLst/>
          </a:prstGeom>
          <a:ln>
            <a:noFill/>
          </a:ln>
        </p:spPr>
      </p:pic>
      <p:pic>
        <p:nvPicPr>
          <p:cNvPr id="7" name="Google Shape;499;p50">
            <a:extLst>
              <a:ext uri="{FF2B5EF4-FFF2-40B4-BE49-F238E27FC236}">
                <a16:creationId xmlns:a16="http://schemas.microsoft.com/office/drawing/2014/main" id="{731037FB-8AA8-334A-AEF6-3A7ECD34B34B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533400" y="2468190"/>
            <a:ext cx="6477120" cy="42741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450324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PA: Semantic Pointers"/>
          <p:cNvSpPr txBox="1">
            <a:spLocks noGrp="1"/>
          </p:cNvSpPr>
          <p:nvPr>
            <p:ph type="title"/>
          </p:nvPr>
        </p:nvSpPr>
        <p:spPr>
          <a:xfrm>
            <a:off x="892969" y="17859"/>
            <a:ext cx="7358063" cy="1714500"/>
          </a:xfrm>
          <a:prstGeom prst="rect">
            <a:avLst/>
          </a:prstGeom>
        </p:spPr>
        <p:txBody>
          <a:bodyPr/>
          <a:lstStyle/>
          <a:p>
            <a:r>
              <a:rPr lang="en-CA" dirty="0"/>
              <a:t>Spatial </a:t>
            </a:r>
            <a:r>
              <a:rPr dirty="0"/>
              <a:t>Semantic Pointers</a:t>
            </a:r>
          </a:p>
        </p:txBody>
      </p:sp>
      <p:sp>
        <p:nvSpPr>
          <p:cNvPr id="200" name="E.g. The pointer would be the activity of the top level of a standard hierarchical visual model for object recognition…"/>
          <p:cNvSpPr txBox="1">
            <a:spLocks noGrp="1"/>
          </p:cNvSpPr>
          <p:nvPr>
            <p:ph type="body" idx="1"/>
          </p:nvPr>
        </p:nvSpPr>
        <p:spPr>
          <a:xfrm>
            <a:off x="312539" y="1285875"/>
            <a:ext cx="8518922" cy="498276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r>
              <a:rPr lang="en-US" sz="2800" dirty="0"/>
              <a:t>Represent continuous space (Clifford torus)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Heat map to visualize</a:t>
            </a:r>
            <a:br>
              <a:rPr lang="en-US" sz="2800" dirty="0"/>
            </a:br>
            <a:r>
              <a:rPr lang="en-US" sz="2800" dirty="0"/>
              <a:t>vector contents</a:t>
            </a:r>
          </a:p>
          <a:p>
            <a:r>
              <a:rPr lang="en-US" sz="2800" dirty="0"/>
              <a:t>Dot product between</a:t>
            </a:r>
            <a:br>
              <a:rPr lang="en-US" sz="2800" dirty="0"/>
            </a:br>
            <a:r>
              <a:rPr lang="en-US" sz="2800" dirty="0"/>
              <a:t>SSP at every possible</a:t>
            </a:r>
            <a:br>
              <a:rPr lang="en-US" sz="2800" dirty="0"/>
            </a:br>
            <a:r>
              <a:rPr lang="en-US" sz="2800" dirty="0"/>
              <a:t>position and 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2362200"/>
            <a:ext cx="27432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200" y="3060700"/>
            <a:ext cx="4750235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83003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9"/>
          <p:cNvSpPr txBox="1">
            <a:spLocks noGrp="1"/>
          </p:cNvSpPr>
          <p:nvPr>
            <p:ph type="title"/>
          </p:nvPr>
        </p:nvSpPr>
        <p:spPr>
          <a:xfrm>
            <a:off x="311700" y="300620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" dirty="0"/>
              <a:t>SSPs as Probabilities</a:t>
            </a:r>
            <a:endParaRPr dirty="0"/>
          </a:p>
        </p:txBody>
      </p:sp>
      <p:sp>
        <p:nvSpPr>
          <p:cNvPr id="342" name="Google Shape;342;p39"/>
          <p:cNvSpPr txBox="1"/>
          <p:nvPr/>
        </p:nvSpPr>
        <p:spPr>
          <a:xfrm>
            <a:off x="5206500" y="1964026"/>
            <a:ext cx="3575700" cy="3765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17500"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dirty="0"/>
              <a:t>Mutual Information (MI) is a common objective function used in exploration</a:t>
            </a:r>
            <a:endParaRPr dirty="0"/>
          </a:p>
          <a:p>
            <a:pPr marL="457200" indent="-317500">
              <a:spcBef>
                <a:spcPts val="100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dirty="0"/>
              <a:t>Gaussian Processes (GPs) are a convenient, but computationally intensive tool for computing MI</a:t>
            </a:r>
            <a:endParaRPr dirty="0"/>
          </a:p>
          <a:p>
            <a:pPr marL="457200" indent="-317500">
              <a:spcBef>
                <a:spcPts val="100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dirty="0"/>
              <a:t>We use Spatial Semantic Pointers and Bayesian linear regression to approximate a GP while improving in memory and time complexity</a:t>
            </a:r>
            <a:endParaRPr dirty="0"/>
          </a:p>
        </p:txBody>
      </p:sp>
      <p:pic>
        <p:nvPicPr>
          <p:cNvPr id="343" name="Google Shape;343;p39"/>
          <p:cNvPicPr preferRelativeResize="0"/>
          <p:nvPr/>
        </p:nvPicPr>
        <p:blipFill rotWithShape="1">
          <a:blip r:embed="rId3">
            <a:alphaModFix/>
          </a:blip>
          <a:srcRect l="18402" r="17342"/>
          <a:stretch/>
        </p:blipFill>
        <p:spPr>
          <a:xfrm>
            <a:off x="644950" y="1854826"/>
            <a:ext cx="4389974" cy="38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9"/>
          <p:cNvSpPr txBox="1"/>
          <p:nvPr/>
        </p:nvSpPr>
        <p:spPr>
          <a:xfrm>
            <a:off x="195300" y="2630500"/>
            <a:ext cx="702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" sz="1700">
                <a:solidFill>
                  <a:schemeClr val="dk1"/>
                </a:solidFill>
              </a:rPr>
              <a:t>μ</a:t>
            </a:r>
            <a:r>
              <a:rPr lang="en" sz="1700" baseline="-25000">
                <a:solidFill>
                  <a:schemeClr val="dk1"/>
                </a:solidFill>
              </a:rPr>
              <a:t>t</a:t>
            </a:r>
            <a:r>
              <a:rPr lang="en" sz="1700">
                <a:solidFill>
                  <a:schemeClr val="dk1"/>
                </a:solidFill>
              </a:rPr>
              <a:t>(x)</a:t>
            </a:r>
            <a:endParaRPr sz="300"/>
          </a:p>
        </p:txBody>
      </p:sp>
      <p:sp>
        <p:nvSpPr>
          <p:cNvPr id="345" name="Google Shape;345;p39"/>
          <p:cNvSpPr txBox="1"/>
          <p:nvPr/>
        </p:nvSpPr>
        <p:spPr>
          <a:xfrm>
            <a:off x="195300" y="4477650"/>
            <a:ext cx="702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 sz="1700">
                <a:solidFill>
                  <a:schemeClr val="dk1"/>
                </a:solidFill>
              </a:rPr>
              <a:t>σ</a:t>
            </a:r>
            <a:r>
              <a:rPr lang="en" sz="1700" baseline="30000">
                <a:solidFill>
                  <a:schemeClr val="dk1"/>
                </a:solidFill>
              </a:rPr>
              <a:t>2</a:t>
            </a:r>
            <a:r>
              <a:rPr lang="en" sz="1700" baseline="-25000">
                <a:solidFill>
                  <a:schemeClr val="dk1"/>
                </a:solidFill>
              </a:rPr>
              <a:t>t</a:t>
            </a:r>
            <a:r>
              <a:rPr lang="en" sz="1700">
                <a:solidFill>
                  <a:schemeClr val="dk1"/>
                </a:solidFill>
              </a:rPr>
              <a:t>(x)</a:t>
            </a:r>
            <a:endParaRPr sz="1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8EBC47-2456-E94C-AE06-A806D2754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50" y="6165631"/>
            <a:ext cx="8153400" cy="4072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3"/>
          <p:cNvSpPr txBox="1">
            <a:spLocks noGrp="1"/>
          </p:cNvSpPr>
          <p:nvPr>
            <p:ph type="title"/>
          </p:nvPr>
        </p:nvSpPr>
        <p:spPr>
          <a:xfrm>
            <a:off x="311700" y="206799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 dirty="0"/>
              <a:t>Results</a:t>
            </a:r>
            <a:endParaRPr dirty="0"/>
          </a:p>
        </p:txBody>
      </p:sp>
      <p:pic>
        <p:nvPicPr>
          <p:cNvPr id="390" name="Google Shape;39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2400" y="1247687"/>
            <a:ext cx="2328695" cy="174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4210" y="1253950"/>
            <a:ext cx="2328706" cy="174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378;p42">
            <a:extLst>
              <a:ext uri="{FF2B5EF4-FFF2-40B4-BE49-F238E27FC236}">
                <a16:creationId xmlns:a16="http://schemas.microsoft.com/office/drawing/2014/main" id="{F6B5479E-B7F0-BA49-9737-F36FBF2C17B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53815" y="1265137"/>
            <a:ext cx="1907028" cy="14302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B1EA187-E711-844D-AD3B-C007D0BB0AF1}"/>
              </a:ext>
            </a:extLst>
          </p:cNvPr>
          <p:cNvSpPr/>
          <p:nvPr/>
        </p:nvSpPr>
        <p:spPr>
          <a:xfrm>
            <a:off x="121084" y="1691103"/>
            <a:ext cx="16315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 err="1"/>
              <a:t>Himmelblau</a:t>
            </a:r>
            <a:r>
              <a:rPr lang="en" dirty="0"/>
              <a:t> Function</a:t>
            </a:r>
            <a:endParaRPr lang="en-US" dirty="0"/>
          </a:p>
        </p:txBody>
      </p:sp>
      <p:pic>
        <p:nvPicPr>
          <p:cNvPr id="9" name="Google Shape;424;p47">
            <a:extLst>
              <a:ext uri="{FF2B5EF4-FFF2-40B4-BE49-F238E27FC236}">
                <a16:creationId xmlns:a16="http://schemas.microsoft.com/office/drawing/2014/main" id="{0777F2A9-CE3B-5442-924A-8C593C030057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62400" y="3308847"/>
            <a:ext cx="2172222" cy="1835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425;p47">
            <a:extLst>
              <a:ext uri="{FF2B5EF4-FFF2-40B4-BE49-F238E27FC236}">
                <a16:creationId xmlns:a16="http://schemas.microsoft.com/office/drawing/2014/main" id="{F73A85D9-F88D-6F41-97EE-B8D5E9805416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62895" y="3181050"/>
            <a:ext cx="2328706" cy="20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414;p46">
            <a:extLst>
              <a:ext uri="{FF2B5EF4-FFF2-40B4-BE49-F238E27FC236}">
                <a16:creationId xmlns:a16="http://schemas.microsoft.com/office/drawing/2014/main" id="{46440A1D-4ECD-F343-BAAC-089887B840A1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13481" t="6976" r="16632"/>
          <a:stretch/>
        </p:blipFill>
        <p:spPr>
          <a:xfrm>
            <a:off x="2138032" y="3214867"/>
            <a:ext cx="1531215" cy="152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432;p48">
            <a:extLst>
              <a:ext uri="{FF2B5EF4-FFF2-40B4-BE49-F238E27FC236}">
                <a16:creationId xmlns:a16="http://schemas.microsoft.com/office/drawing/2014/main" id="{B455F450-2627-2342-B369-D422FCABA645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05470" y="5029200"/>
            <a:ext cx="2447315" cy="1835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433;p48">
            <a:extLst>
              <a:ext uri="{FF2B5EF4-FFF2-40B4-BE49-F238E27FC236}">
                <a16:creationId xmlns:a16="http://schemas.microsoft.com/office/drawing/2014/main" id="{8630655E-1A2A-D644-820F-FAD06FD98A45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72452" y="5228818"/>
            <a:ext cx="2172222" cy="1629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415;p46">
            <a:extLst>
              <a:ext uri="{FF2B5EF4-FFF2-40B4-BE49-F238E27FC236}">
                <a16:creationId xmlns:a16="http://schemas.microsoft.com/office/drawing/2014/main" id="{6A54E5E6-B5EE-234E-BDCD-D40FEE8CD045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 l="9578" t="6817" r="10930" b="4182"/>
          <a:stretch/>
        </p:blipFill>
        <p:spPr>
          <a:xfrm>
            <a:off x="2187184" y="5162908"/>
            <a:ext cx="1654149" cy="1528082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417;p46">
            <a:extLst>
              <a:ext uri="{FF2B5EF4-FFF2-40B4-BE49-F238E27FC236}">
                <a16:creationId xmlns:a16="http://schemas.microsoft.com/office/drawing/2014/main" id="{6B916C24-9518-C246-9D93-B9F41E2C892A}"/>
              </a:ext>
            </a:extLst>
          </p:cNvPr>
          <p:cNvSpPr txBox="1"/>
          <p:nvPr/>
        </p:nvSpPr>
        <p:spPr>
          <a:xfrm>
            <a:off x="2827" y="5361625"/>
            <a:ext cx="1993917" cy="92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GMM with noise ~ (</a:t>
            </a:r>
            <a:r>
              <a:rPr lang="en" dirty="0" err="1"/>
              <a:t>Matern</a:t>
            </a:r>
            <a:r>
              <a:rPr lang="en" dirty="0"/>
              <a:t> Kernel + 1% noise)</a:t>
            </a:r>
            <a:endParaRPr dirty="0"/>
          </a:p>
        </p:txBody>
      </p:sp>
      <p:sp>
        <p:nvSpPr>
          <p:cNvPr id="17" name="Google Shape;416;p46">
            <a:extLst>
              <a:ext uri="{FF2B5EF4-FFF2-40B4-BE49-F238E27FC236}">
                <a16:creationId xmlns:a16="http://schemas.microsoft.com/office/drawing/2014/main" id="{3B399EDF-3BF4-E34E-8A38-C24528CD74DC}"/>
              </a:ext>
            </a:extLst>
          </p:cNvPr>
          <p:cNvSpPr txBox="1"/>
          <p:nvPr/>
        </p:nvSpPr>
        <p:spPr>
          <a:xfrm>
            <a:off x="114821" y="3463163"/>
            <a:ext cx="1852419" cy="92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Sampled from GP with </a:t>
            </a:r>
            <a:r>
              <a:rPr lang="en" dirty="0" err="1"/>
              <a:t>Matern</a:t>
            </a:r>
            <a:r>
              <a:rPr lang="en" dirty="0"/>
              <a:t> Kernel + 1% noise</a:t>
            </a:r>
            <a:endParaRPr dirty="0"/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SSPs as Probabilities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3735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Where we differ:</a:t>
            </a:r>
          </a:p>
          <a:p>
            <a:r>
              <a:rPr lang="en-US" sz="2800" dirty="0"/>
              <a:t>Provide a general and abstract framework for modelling probabilities</a:t>
            </a:r>
          </a:p>
          <a:p>
            <a:r>
              <a:rPr lang="en-US" sz="2800" dirty="0"/>
              <a:t>Draw a direct connection between cognitive models and probability statements</a:t>
            </a:r>
          </a:p>
          <a:p>
            <a:r>
              <a:rPr lang="en-US" sz="2800" dirty="0"/>
              <a:t>Provide network architectures for conditioning, marginalization, entropy, and mutual information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2132557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5135562"/>
          </a:xfrm>
        </p:spPr>
        <p:txBody>
          <a:bodyPr/>
          <a:lstStyle/>
          <a:p>
            <a:r>
              <a:rPr lang="en-US" sz="2800" dirty="0"/>
              <a:t>SSPs support a variety of types of inference for cognitive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Binding spatial and ‘symbolic’ representations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Representations of sampled data that can be used for probabilistic inference</a:t>
            </a:r>
          </a:p>
          <a:p>
            <a:r>
              <a:rPr lang="en-US" sz="2800" dirty="0"/>
              <a:t>Improves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Interpretability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Efficiency (</a:t>
            </a:r>
            <a:r>
              <a:rPr lang="en-US" dirty="0" err="1"/>
              <a:t>SWaP</a:t>
            </a:r>
            <a:r>
              <a:rPr lang="en-US" dirty="0"/>
              <a:t> critical)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Best engineered systems continue to learn from understanding biological solutions</a:t>
            </a:r>
          </a:p>
        </p:txBody>
      </p:sp>
    </p:spTree>
    <p:extLst>
      <p:ext uri="{BB962C8B-B14F-4D97-AF65-F5344CB8AC3E}">
        <p14:creationId xmlns:p14="http://schemas.microsoft.com/office/powerpoint/2010/main" val="264002762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0"/>
            <a:ext cx="2590800" cy="25599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655396"/>
            <a:ext cx="8077200" cy="42026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EE77C8-53A6-E84F-8183-349EB4157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838200"/>
            <a:ext cx="2209800" cy="84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67383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PA: Semantic Point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Spatial Manipulations</a:t>
            </a:r>
          </a:p>
        </p:txBody>
      </p:sp>
      <p:pic>
        <p:nvPicPr>
          <p:cNvPr id="230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435" y="1707419"/>
            <a:ext cx="6063130" cy="47951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170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/>
          <a:p>
            <a:r>
              <a:t>Navigating to Goal</a:t>
            </a:r>
          </a:p>
        </p:txBody>
      </p:sp>
      <p:pic>
        <p:nvPicPr>
          <p:cNvPr id="233" name="Google Shape;176;p28" descr="Google Shape;176;p28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649303" y="1847913"/>
            <a:ext cx="2082932" cy="20829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Google Shape;177;p28" descr="Google Shape;177;p2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507681" y="1878724"/>
            <a:ext cx="2021323" cy="20213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Google Shape;178;p28" descr="Google Shape;178;p28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267015" y="1878724"/>
            <a:ext cx="2021323" cy="20213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Google Shape;179;p28" descr="Google Shape;179;p28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680105" y="4386761"/>
            <a:ext cx="2021323" cy="20213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Google Shape;180;p28" descr="Google Shape;180;p28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4507683" y="4386761"/>
            <a:ext cx="2021323" cy="20213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Google Shape;181;p28" descr="Google Shape;181;p28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267022" y="4386761"/>
            <a:ext cx="2021323" cy="20213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Google Shape;182;p28" descr="Google Shape;182;p28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835657" y="5588053"/>
            <a:ext cx="845168" cy="843126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Google Shape;183;p28"/>
          <p:cNvSpPr txBox="1"/>
          <p:nvPr/>
        </p:nvSpPr>
        <p:spPr>
          <a:xfrm>
            <a:off x="1155376" y="5405033"/>
            <a:ext cx="708416" cy="256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>
            <a:lvl1pPr algn="l" defTabSz="1300480">
              <a:defRPr sz="9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633"/>
              <a:t>Up</a:t>
            </a:r>
          </a:p>
        </p:txBody>
      </p:sp>
      <p:sp>
        <p:nvSpPr>
          <p:cNvPr id="241" name="Google Shape;184;p28"/>
          <p:cNvSpPr txBox="1"/>
          <p:nvPr/>
        </p:nvSpPr>
        <p:spPr>
          <a:xfrm>
            <a:off x="1045527" y="6351311"/>
            <a:ext cx="708416" cy="256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>
            <a:lvl1pPr algn="l" defTabSz="1300480">
              <a:defRPr sz="9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633"/>
              <a:t>Down</a:t>
            </a:r>
          </a:p>
        </p:txBody>
      </p:sp>
      <p:sp>
        <p:nvSpPr>
          <p:cNvPr id="242" name="Google Shape;185;p28"/>
          <p:cNvSpPr txBox="1"/>
          <p:nvPr/>
        </p:nvSpPr>
        <p:spPr>
          <a:xfrm>
            <a:off x="542518" y="5876353"/>
            <a:ext cx="708417" cy="256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>
            <a:lvl1pPr algn="l" defTabSz="1300480">
              <a:defRPr sz="9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633"/>
              <a:t>Left</a:t>
            </a:r>
          </a:p>
        </p:txBody>
      </p:sp>
      <p:sp>
        <p:nvSpPr>
          <p:cNvPr id="243" name="Google Shape;186;p28"/>
          <p:cNvSpPr txBox="1"/>
          <p:nvPr/>
        </p:nvSpPr>
        <p:spPr>
          <a:xfrm>
            <a:off x="1611312" y="5872187"/>
            <a:ext cx="708416" cy="256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>
            <a:lvl1pPr algn="l" defTabSz="1300480">
              <a:defRPr sz="9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633"/>
              <a:t>Right</a:t>
            </a:r>
          </a:p>
        </p:txBody>
      </p:sp>
      <p:sp>
        <p:nvSpPr>
          <p:cNvPr id="244" name="Google Shape;187;p28"/>
          <p:cNvSpPr txBox="1"/>
          <p:nvPr/>
        </p:nvSpPr>
        <p:spPr>
          <a:xfrm>
            <a:off x="791375" y="5101699"/>
            <a:ext cx="925766" cy="457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>
            <a:lvl1pPr algn="l" defTabSz="1300480"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687"/>
              <a:t>Legend</a:t>
            </a:r>
          </a:p>
        </p:txBody>
      </p:sp>
      <p:sp>
        <p:nvSpPr>
          <p:cNvPr id="245" name="Google Shape;188;p28"/>
          <p:cNvSpPr txBox="1"/>
          <p:nvPr/>
        </p:nvSpPr>
        <p:spPr>
          <a:xfrm>
            <a:off x="6441114" y="3961297"/>
            <a:ext cx="1847231" cy="538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2D Coordinates</a:t>
            </a:r>
          </a:p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RMSE 0.1984</a:t>
            </a:r>
          </a:p>
        </p:txBody>
      </p:sp>
      <p:sp>
        <p:nvSpPr>
          <p:cNvPr id="246" name="Google Shape;189;p28"/>
          <p:cNvSpPr txBox="1"/>
          <p:nvPr/>
        </p:nvSpPr>
        <p:spPr>
          <a:xfrm>
            <a:off x="4681778" y="1534628"/>
            <a:ext cx="1847230" cy="538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SSPs</a:t>
            </a:r>
          </a:p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RMSE: 0.0529</a:t>
            </a:r>
          </a:p>
        </p:txBody>
      </p:sp>
      <p:sp>
        <p:nvSpPr>
          <p:cNvPr id="247" name="Google Shape;190;p28"/>
          <p:cNvSpPr txBox="1"/>
          <p:nvPr/>
        </p:nvSpPr>
        <p:spPr>
          <a:xfrm>
            <a:off x="6441114" y="1534628"/>
            <a:ext cx="2144235" cy="538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Random Projection</a:t>
            </a:r>
          </a:p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RMSE: 0.5351</a:t>
            </a:r>
          </a:p>
        </p:txBody>
      </p:sp>
      <p:sp>
        <p:nvSpPr>
          <p:cNvPr id="248" name="Google Shape;191;p28"/>
          <p:cNvSpPr txBox="1"/>
          <p:nvPr/>
        </p:nvSpPr>
        <p:spPr>
          <a:xfrm>
            <a:off x="4621111" y="3961297"/>
            <a:ext cx="1847231" cy="538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Random Mapping</a:t>
            </a:r>
          </a:p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RMSE: 0.2580</a:t>
            </a:r>
          </a:p>
        </p:txBody>
      </p:sp>
      <p:sp>
        <p:nvSpPr>
          <p:cNvPr id="249" name="Google Shape;192;p28"/>
          <p:cNvSpPr txBox="1"/>
          <p:nvPr/>
        </p:nvSpPr>
        <p:spPr>
          <a:xfrm>
            <a:off x="2801110" y="3961297"/>
            <a:ext cx="1847231" cy="538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Trig Functions</a:t>
            </a:r>
          </a:p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RMSE: 0.1350</a:t>
            </a:r>
          </a:p>
        </p:txBody>
      </p:sp>
      <p:sp>
        <p:nvSpPr>
          <p:cNvPr id="250" name="Google Shape;193;p28"/>
          <p:cNvSpPr txBox="1"/>
          <p:nvPr/>
        </p:nvSpPr>
        <p:spPr>
          <a:xfrm>
            <a:off x="3076359" y="1534628"/>
            <a:ext cx="1319143" cy="538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Ground Truth</a:t>
            </a:r>
          </a:p>
          <a:p>
            <a:pPr defTabSz="914367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rPr sz="1336"/>
              <a:t>RMSE: 0</a:t>
            </a:r>
          </a:p>
        </p:txBody>
      </p:sp>
      <p:pic>
        <p:nvPicPr>
          <p:cNvPr id="251" name="Google Shape;194;p28" descr="Google Shape;194;p28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625843" y="2471328"/>
            <a:ext cx="197765" cy="263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2" name="Google Shape;195;p28" descr="Google Shape;195;p28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5445845" y="2471328"/>
            <a:ext cx="197765" cy="263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Google Shape;196;p28" descr="Google Shape;196;p28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7213081" y="2471328"/>
            <a:ext cx="197765" cy="263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Google Shape;197;p28" descr="Google Shape;197;p28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591887" y="4996666"/>
            <a:ext cx="197765" cy="263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Google Shape;198;p28" descr="Google Shape;198;p28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5445845" y="4996666"/>
            <a:ext cx="197765" cy="263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Google Shape;199;p28" descr="Google Shape;199;p28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7178799" y="4996666"/>
            <a:ext cx="197765" cy="26368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4A6B84D-CE4E-4443-AAF6-AD734D9186D8}"/>
              </a:ext>
            </a:extLst>
          </p:cNvPr>
          <p:cNvSpPr txBox="1"/>
          <p:nvPr/>
        </p:nvSpPr>
        <p:spPr>
          <a:xfrm>
            <a:off x="382148" y="1972931"/>
            <a:ext cx="2082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Single layer MLP, same for each encoding (tried many more).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PA: Semantic Pointers"/>
          <p:cNvSpPr txBox="1">
            <a:spLocks noGrp="1"/>
          </p:cNvSpPr>
          <p:nvPr>
            <p:ph type="title"/>
          </p:nvPr>
        </p:nvSpPr>
        <p:spPr>
          <a:xfrm>
            <a:off x="892969" y="17859"/>
            <a:ext cx="7358063" cy="1714500"/>
          </a:xfrm>
          <a:prstGeom prst="rect">
            <a:avLst/>
          </a:prstGeom>
        </p:spPr>
        <p:txBody>
          <a:bodyPr/>
          <a:lstStyle/>
          <a:p>
            <a:r>
              <a:rPr lang="en-CA" dirty="0"/>
              <a:t>Scaling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0D7CE-85A0-C648-AB33-1C378640AB6A}"/>
              </a:ext>
            </a:extLst>
          </p:cNvPr>
          <p:cNvSpPr txBox="1"/>
          <p:nvPr/>
        </p:nvSpPr>
        <p:spPr>
          <a:xfrm>
            <a:off x="2133600" y="6019800"/>
            <a:ext cx="487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10x10 joined, hierarchical environment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F01C39-D323-924A-A3BD-D1AB4A7CE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5400"/>
            <a:ext cx="9144000" cy="441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74693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PA: Semantic Pointers"/>
          <p:cNvSpPr txBox="1">
            <a:spLocks noGrp="1"/>
          </p:cNvSpPr>
          <p:nvPr>
            <p:ph type="title"/>
          </p:nvPr>
        </p:nvSpPr>
        <p:spPr>
          <a:xfrm>
            <a:off x="892969" y="17859"/>
            <a:ext cx="7358063" cy="1714500"/>
          </a:xfrm>
          <a:prstGeom prst="rect">
            <a:avLst/>
          </a:prstGeom>
        </p:spPr>
        <p:txBody>
          <a:bodyPr/>
          <a:lstStyle/>
          <a:p>
            <a:r>
              <a:rPr lang="en-CA" dirty="0"/>
              <a:t>Scaling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0D7CE-85A0-C648-AB33-1C378640AB6A}"/>
              </a:ext>
            </a:extLst>
          </p:cNvPr>
          <p:cNvSpPr txBox="1"/>
          <p:nvPr/>
        </p:nvSpPr>
        <p:spPr>
          <a:xfrm>
            <a:off x="2133600" y="5848773"/>
            <a:ext cx="487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Performance of different encoders on 10x10 large maze from any point to any other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7FC14A-506C-8445-A9CA-28B51F55D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295400"/>
            <a:ext cx="5867400" cy="444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6029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d for M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Good for </a:t>
            </a:r>
            <a:r>
              <a:rPr lang="en-CA" dirty="0"/>
              <a:t>General </a:t>
            </a:r>
            <a:r>
              <a:rPr dirty="0"/>
              <a:t>ML</a:t>
            </a:r>
          </a:p>
        </p:txBody>
      </p:sp>
      <p:pic>
        <p:nvPicPr>
          <p:cNvPr id="266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994" y="2132841"/>
            <a:ext cx="4415240" cy="331143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85" y="2132841"/>
            <a:ext cx="4415240" cy="3311430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F686EE-F580-BD44-949B-2AAAD2B88D0F}"/>
              </a:ext>
            </a:extLst>
          </p:cNvPr>
          <p:cNvSpPr txBox="1"/>
          <p:nvPr/>
        </p:nvSpPr>
        <p:spPr>
          <a:xfrm>
            <a:off x="990600" y="5791200"/>
            <a:ext cx="7162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SSPs are more accurate on a large majority of 122 standard ML benchmarks.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58177</TotalTime>
  <Words>940</Words>
  <Application>Microsoft Macintosh PowerPoint</Application>
  <PresentationFormat>On-screen Show (4:3)</PresentationFormat>
  <Paragraphs>168</Paragraphs>
  <Slides>33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Helvetica</vt:lpstr>
      <vt:lpstr>Default Design</vt:lpstr>
      <vt:lpstr>Spatial Semantic Pointers (SSPs)</vt:lpstr>
      <vt:lpstr>Spatial Semantic Pointers</vt:lpstr>
      <vt:lpstr>Spatial Semantic Pointers</vt:lpstr>
      <vt:lpstr>PowerPoint Presentation</vt:lpstr>
      <vt:lpstr>Spatial Manipulations</vt:lpstr>
      <vt:lpstr>Navigating to Goal</vt:lpstr>
      <vt:lpstr>Scaling</vt:lpstr>
      <vt:lpstr>Scaling</vt:lpstr>
      <vt:lpstr>Good for General ML</vt:lpstr>
      <vt:lpstr>How to Choose Axis Vectors</vt:lpstr>
      <vt:lpstr>How to Choose Axis Vectors</vt:lpstr>
      <vt:lpstr>How to Choose Axis Vectors</vt:lpstr>
      <vt:lpstr>Grid Cells</vt:lpstr>
      <vt:lpstr>Place Cells</vt:lpstr>
      <vt:lpstr>Mathematical properties</vt:lpstr>
      <vt:lpstr>Cognitive SLAM</vt:lpstr>
      <vt:lpstr>Cognitive SLAM Model</vt:lpstr>
      <vt:lpstr>Path Integration</vt:lpstr>
      <vt:lpstr>Cognitive SLAM</vt:lpstr>
      <vt:lpstr>Cognitive SLAM</vt:lpstr>
      <vt:lpstr>Navigation network</vt:lpstr>
      <vt:lpstr>SSPs as Probabilities</vt:lpstr>
      <vt:lpstr>SSPs as Probabilities</vt:lpstr>
      <vt:lpstr>SSPs as Probabilities</vt:lpstr>
      <vt:lpstr>SSPs as Probabilities</vt:lpstr>
      <vt:lpstr>SSPs as Probabilities</vt:lpstr>
      <vt:lpstr>SSPs as Probabilities</vt:lpstr>
      <vt:lpstr>SSPs as Probabilities</vt:lpstr>
      <vt:lpstr>SSPs as Probabilities</vt:lpstr>
      <vt:lpstr>SSPs as Probabilities</vt:lpstr>
      <vt:lpstr>Results</vt:lpstr>
      <vt:lpstr>SSPs as Probabilities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Myung, Jay I Civ USAF AFMC AFOSR/RSL</dc:creator>
  <cp:lastModifiedBy>Chris Eliasmith</cp:lastModifiedBy>
  <cp:revision>183</cp:revision>
  <cp:lastPrinted>1601-01-01T00:00:00Z</cp:lastPrinted>
  <dcterms:created xsi:type="dcterms:W3CDTF">1601-01-01T00:00:00Z</dcterms:created>
  <dcterms:modified xsi:type="dcterms:W3CDTF">2022-11-25T18:46:43Z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